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p14="http://schemas.microsoft.com/office/powerpoint/2010/main" xmlns:r="http://schemas.openxmlformats.org/officeDocument/2006/relationships" xmlns:a="http://schemas.openxmlformats.org/drawingml/2006/main">
  <p:sldMasterIdLst>
    <p:sldMasterId id="2147483648" r:id="rId5"/>
  </p:sldMasterIdLst>
  <p:sldIdLst>
    <p:sldId id="256" r:id="rId6"/>
    <p:sldId id="257" r:id="rId7"/>
    <p:sldId id="262" r:id="rId8"/>
    <p:sldId id="288" r:id="rId9"/>
    <p:sldId id="287" r:id="rId10"/>
    <p:sldId id="297" r:id="rId11"/>
    <p:sldId id="286" r:id="rId12"/>
    <p:sldId id="285" r:id="rId13"/>
    <p:sldId id="291" r:id="rId14"/>
    <p:sldId id="290" r:id="rId15"/>
    <p:sldId id="289" r:id="rId16"/>
    <p:sldId id="296" r:id="rId17"/>
    <p:sldId id="295" r:id="rId18"/>
    <p:sldId id="294" r:id="rId19"/>
    <p:sldId id="293" r:id="rId20"/>
    <p:sldId id="284" r:id="rId21"/>
    <p:sldId id="261" r:id="rId22"/>
    <p:sldId id="283" r:id="rId23"/>
    <p:sldId id="260" r:id="rId24"/>
    <p:sldId id="298" r:id="rId25"/>
    <p:sldId id="299" r:id="rId26"/>
    <p:sldId id="300" r:id="rId27"/>
    <p:sldId id="259" r:id="rId28"/>
    <p:sldId id="307" r:id="rId29"/>
    <p:sldId id="258" r:id="rId30"/>
    <p:sldId id="278" r:id="rId31"/>
    <p:sldId id="303" r:id="rId32"/>
    <p:sldId id="302" r:id="rId33"/>
    <p:sldId id="301" r:id="rId34"/>
    <p:sldId id="304" r:id="rId35"/>
    <p:sldId id="306" r:id="rId36"/>
    <p:sldId id="305" r:id="rId37"/>
    <p:sldId id="263" r:id="rId38"/>
    <p:sldId id="282" r:id="rId39"/>
    <p:sldId id="264" r:id="rId40"/>
    <p:sldId id="280" r:id="rId41"/>
    <p:sldId id="277" r:id="rId42"/>
    <p:sldId id="281" r:id="rId43"/>
    <p:sldId id="276" r:id="rId44"/>
    <p:sldId id="279" r:id="rId45"/>
    <p:sldId id="275" r:id="rId46"/>
    <p:sldId id="274" r:id="rId47"/>
    <p:sldId id="267" r:id="rId48"/>
  </p:sldIdLst>
  <p:sldSz cx="9144000" cy="6858000"/>
  <p:notesSz cx="6858000" cy="9144000"/>
  <p:defaultText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defaultTextStyle>
</p:presentation>
</file>

<file path=ppt/presProps.xml><?xml version="1.0" encoding="utf-8"?>
<p:presentationPr xmlns:p="http://schemas.openxmlformats.org/presentationml/2006/main" xmlns:p14="http://schemas.microsoft.com/office/powerpoint/2010/main" xmlns:r="http://schemas.openxmlformats.org/officeDocument/2006/relationships" xmlns:a="http://schemas.openxmlformats.org/drawingml/2006/main">
  <p:showPr showNarration="1">
    <p:penClr>
      <a:srgbClr val="0000FF"/>
    </p:penClr>
  </p:showPr>
  <p:extLst>
    <p:ext uri="smNativeData">
      <pr:smAppRevision xmlns:pr="smNativeData" dt="1592895943" val="971" revOS="4"/>
      <pr:smFileRevision xmlns:pr="smNativeData" dt="1592895943" val="101"/>
      <pr:guideOptions xmlns:pr="smNativeData" dt="1592895943"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p14="http://schemas.microsoft.com/office/powerpoint/2010/main" xmlns:r="http://schemas.openxmlformats.org/officeDocument/2006/relationships" xmlns:a="http://schemas.openxmlformats.org/drawingml/2006/main">
  <p:slideViewPr>
    <p:cSldViewPr snapToObjects="1" showGuides="1">
      <p:cViewPr varScale="1">
        <p:scale>
          <a:sx n="77" d="100"/>
          <a:sy n="77" d="100"/>
        </p:scale>
        <p:origin x="1640" y="211"/>
      </p:cViewPr>
      <p:guideLst x="0" y="0">
        <p:guide orient="horz" pos="2160"/>
        <p:guide pos="2880"/>
      </p:guideLst>
    </p:cSldViewPr>
  </p:slideViewPr>
  <p:outlineViewPr>
    <p:cViewPr>
      <p:scale>
        <a:sx n="303" d="100"/>
        <a:sy n="303" d="100"/>
      </p:scale>
      <p:origin x="0" y="0"/>
    </p:cViewPr>
  </p:outlineViewPr>
  <p:sorterViewPr>
    <p:cViewPr>
      <p:scale>
        <a:sx n="18" d="100"/>
        <a:sy n="18" d="100"/>
      </p:scale>
      <p:origin x="0" y="0"/>
    </p:cViewPr>
  </p:sorterViewPr>
  <p:notesViewPr>
    <p:cSldViewPr snapToObjects="1" showGuides="1">
      <p:cViewPr>
        <p:scale>
          <a:sx n="77" d="100"/>
          <a:sy n="77" d="100"/>
        </p:scale>
        <p:origin x="1640" y="211"/>
      </p:cViewPr>
    </p:cSldViewPr>
  </p:notesViewPr>
  <p:gridSpacing cx="71755" cy="71755"/>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Gg0AAAg0AAAmFgAAEAAAACYAAAAIAAAAAQAAAAAAAAA="/>
              </a:ext>
            </a:extLst>
          </p:cNvSpPr>
          <p:nvPr>
            <p:ph type="ctrTitle"/>
          </p:nvPr>
        </p:nvSpPr>
        <p:spPr>
          <a:xfrm>
            <a:off x="685800" y="2129790"/>
            <a:ext cx="7772400" cy="1470660"/>
          </a:xfrm>
        </p:spPr>
        <p:txBody>
          <a:bodyPr/>
          <a:lstStyle/>
          <a:p>
            <a:pPr/>
            <a:r>
              <a:t>Click to edit Master title style</a:t>
            </a:r>
          </a:p>
        </p:txBody>
      </p:sp>
      <p:sp>
        <p:nvSpPr>
          <p:cNvPr id="3" name="SlideSubtitle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wCAAA6BcAANAvAACwIgAAEAAAACYAAAAIAAAAAYAAAAAAAAA="/>
              </a:ext>
            </a:extLst>
          </p:cNvSpPr>
          <p:nvPr>
            <p:ph type="subTitle" idx="1"/>
          </p:nvPr>
        </p:nvSpPr>
        <p:spPr>
          <a:xfrm>
            <a:off x="1371600" y="3886200"/>
            <a:ext cx="64008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a:r>
              <a:t>Click to edit Master subtitle style</a:t>
            </a:r>
          </a:p>
        </p:txBody>
      </p:sp>
      <p:sp>
        <p:nvSpPr>
          <p:cNvPr id="4"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5AE7-A9D2-72AC-9C9F-5FF914D16A0A}" type="datetime1">
              <a:t/>
            </a:fld>
          </a:p>
        </p:txBody>
      </p:sp>
      <p:sp>
        <p:nvSpPr>
          <p:cNvPr id="5"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5B19-57D2-72AD-9C9F-A1F815D16AF4}" type="slidenum">
              <a:t/>
            </a:fld>
          </a:p>
        </p:txBody>
      </p:sp>
    </p:spTree>
  </p:cSld>
  <p:clrMapOvr>
    <a:masterClrMapping/>
  </p:clrMapOvr>
</p:sldLayout>
</file>

<file path=ppt/slideLayouts/slideLayout10.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1"/>
          <p:cNvSpPr>
            <a:spLocks noGrp="1" noChangeArrowheads="1"/>
            <a:extLst>
              <a:ext uri="smNativeData">
                <pr:smNativeData xmlns:pr="smNativeData" val="SMDATA_13_x6nxXh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xx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gAAAAAAAAA="/>
              </a:ext>
            </a:extLst>
          </p:cNvSpPr>
          <p:nvPr>
            <p:ph idx="1"/>
          </p:nvPr>
        </p:nvSpPr>
        <p:spPr/>
        <p:txBody>
          <a:bodyPr vert="vert"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tD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701D-53D2-7286-9C9F-A5D33ED16AF0}" type="datetime1">
              <a:t/>
            </a:fld>
          </a:p>
        </p:txBody>
      </p:sp>
      <p:sp>
        <p:nvSpPr>
          <p:cNvPr id="5"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I+Dl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aU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26C8-86D2-72D0-9C9F-708568D16A25}" type="slidenum">
              <a:t/>
            </a:fld>
          </a:p>
        </p:txBody>
      </p:sp>
    </p:spTree>
  </p:cSld>
  <p:clrMapOvr>
    <a:masterClrMapping/>
  </p:clrMapOvr>
</p:sldLayout>
</file>

<file path=ppt/slideLayouts/slideLayout11.xml><?xml version="1.0" encoding="utf-8"?>
<p:sldLayout xmlns:p="http://schemas.openxmlformats.org/presentationml/2006/main" xmlns:p14="http://schemas.microsoft.com/office/powerpoint/2010/main" xmlns:r="http://schemas.openxmlformats.org/officeDocument/2006/relationships" xmlns:a="http://schemas.openxmlformats.org/drawing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C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Jo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IKAAAsAEAAHA1AACwJQAAEAAAACYAAAAIAAAAgwAAAAAAAAA="/>
              </a:ext>
            </a:extLst>
          </p:cNvSpPr>
          <p:nvPr>
            <p:ph type="title"/>
          </p:nvPr>
        </p:nvSpPr>
        <p:spPr>
          <a:xfrm>
            <a:off x="6629400" y="274320"/>
            <a:ext cx="2057400" cy="5852160"/>
          </a:xfrm>
        </p:spPr>
        <p:txBody>
          <a:bodyPr vert="vert" wrap="square" numCol="1" spcCol="215900" anchor="b">
            <a:prstTxWarp prst="textNoShape">
              <a:avLst/>
            </a:prstTxWarp>
          </a:bodyPr>
          <a:lstStyle/>
          <a:p>
            <a:pPr/>
            <a:r>
              <a:t>Click to edit Master title style</a:t>
            </a:r>
          </a:p>
        </p:txBody>
      </p:sp>
      <p:sp>
        <p:nvSpPr>
          <p:cNvPr id="3" name="SlideText1"/>
          <p:cNvSpPr>
            <a:spLocks noGrp="1" noChangeArrowheads="1"/>
            <a:extLst>
              <a:ext uri="smNativeData">
                <pr:smNativeData xmlns:pr="smNativeData" val="SMDATA_13_x6nxXh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JBjX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NgnAACwJQAAEAAAACYAAAAIAAAAAwAAAAAAAAA="/>
              </a:ext>
            </a:extLst>
          </p:cNvSpPr>
          <p:nvPr>
            <p:ph idx="1"/>
          </p:nvPr>
        </p:nvSpPr>
        <p:spPr>
          <a:xfrm>
            <a:off x="457200" y="274320"/>
            <a:ext cx="6019800" cy="5852160"/>
          </a:xfrm>
        </p:spPr>
        <p:txBody>
          <a:bodyPr vert="vert"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jT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53A8-E6D2-72A5-9C9F-10F01DD16A45}" type="datetime1">
              <a:t/>
            </a:fld>
          </a:p>
        </p:txBody>
      </p:sp>
      <p:sp>
        <p:nvSpPr>
          <p:cNvPr id="5"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KK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tBjp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1D34-7AD2-72EB-9C9F-8CBE53D16AD9}" type="slidenum">
              <a:t/>
            </a:fld>
          </a:p>
        </p:txBody>
      </p:sp>
    </p:spTree>
  </p:cSld>
  <p:clrMapOvr>
    <a:masterClrMapping/>
  </p:clrMapOvr>
</p:sldLayout>
</file>

<file path=ppt/slideLayouts/slideLayout2.xml><?xml version="1.0" encoding="utf-8"?>
<p:sldLayout xmlns:p="http://schemas.openxmlformats.org/presentationml/2006/main" xmlns:p14="http://schemas.microsoft.com/office/powerpoint/2010/main" xmlns:r="http://schemas.openxmlformats.org/officeDocument/2006/relationships" xmlns:a="http://schemas.openxmlformats.org/drawing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AAAAAAAAAA="/>
              </a:ext>
            </a:extLst>
          </p:cNvSpPr>
          <p:nvPr>
            <p:ph idx="1"/>
          </p:nvPr>
        </p:nvSpPr>
        <p:spPr/>
        <p:txBody>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1CD3-9DD2-72EA-9C9F-6BBF52D16A3E}" type="datetime1">
              <a:t/>
            </a:fld>
          </a:p>
        </p:txBody>
      </p:sp>
      <p:sp>
        <p:nvSpPr>
          <p:cNvPr id="5"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03F2-BCD2-72F5-9C9F-4AA04DD16A1F}" type="slidenum">
              <a:t/>
            </a:fld>
          </a:p>
        </p:txBody>
      </p:sp>
    </p:spTree>
  </p:cSld>
  <p:clrMapOvr>
    <a:masterClrMapping/>
  </p:clrMapOvr>
</p:sldLayout>
</file>

<file path=ppt/slideLayouts/slideLayout3.xml><?xml version="1.0" encoding="utf-8"?>
<p:sldLayout xmlns:p="http://schemas.openxmlformats.org/presentationml/2006/main" xmlns:p14="http://schemas.microsoft.com/office/powerpoint/2010/main" xmlns:r="http://schemas.openxmlformats.org/officeDocument/2006/relationships" xmlns:a="http://schemas.openxmlformats.org/drawing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HBsAAEI0AAB9IwAAEAAAACYAAAAIAAAAgYAAAAAAAAA="/>
              </a:ext>
            </a:extLst>
          </p:cNvSpPr>
          <p:nvPr>
            <p:ph type="title"/>
          </p:nvPr>
        </p:nvSpPr>
        <p:spPr>
          <a:xfrm>
            <a:off x="722630" y="4406900"/>
            <a:ext cx="7772400" cy="1362075"/>
          </a:xfrm>
        </p:spPr>
        <p:txBody>
          <a:bodyPr vert="horz" wrap="square" numCol="1" spcCol="215900" anchor="t">
            <a:prstTxWarp prst="textNoShape">
              <a:avLst/>
            </a:prstTxWarp>
          </a:bodyPr>
          <a:lstStyle>
            <a:lvl1pPr algn="l">
              <a:defRPr sz="4000" b="1" cap="all"/>
            </a:lvl1pPr>
          </a:lstStyle>
          <a:p>
            <a:pPr>
              <a:defRPr cap="all"/>
            </a:pPr>
            <a:r>
              <a:t>Click to edit Master title style</a:t>
            </a:r>
          </a:p>
        </p:txBody>
      </p:sp>
      <p:sp>
        <p:nvSpPr>
          <p:cNvPr id="3" name="SlideText1"/>
          <p:cNvSpPr>
            <a:spLocks noGrp="1" noChangeArrowheads="1"/>
            <a:extLst>
              <a:ext uri="smNativeData">
                <pr:smNativeData xmlns:pr="smNativeData" val="SMDATA_13_x6n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4REAAEI0AAAcGwAAEAAAACYAAAAIAAAAgYAAAAAAAAA="/>
              </a:ext>
            </a:extLst>
          </p:cNvSpPr>
          <p:nvPr>
            <p:ph idx="1"/>
          </p:nvPr>
        </p:nvSpPr>
        <p:spPr>
          <a:xfrm>
            <a:off x="722630" y="2906395"/>
            <a:ext cx="7772400" cy="1500505"/>
          </a:xfrm>
        </p:spPr>
        <p:txBody>
          <a:bodyPr vert="horz" wrap="square" numCol="1" spcCol="215900" anchor="b">
            <a:prstTxWarp prst="textNoShape">
              <a:avLst/>
            </a:prstTxWarp>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a:r>
              <a:t>Click to edit Master text styles</a:t>
            </a:r>
          </a:p>
        </p:txBody>
      </p:sp>
      <p:sp>
        <p:nvSpPr>
          <p:cNvPr id="4"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0F24-6AD2-72F9-9C9F-9CAC41D16AC9}" type="datetime1">
              <a:t/>
            </a:fld>
          </a:p>
        </p:txBody>
      </p:sp>
      <p:sp>
        <p:nvSpPr>
          <p:cNvPr id="5"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6"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5C04-4AD2-72AA-9C9F-BCFF12D16AE9}" type="slidenum">
              <a:t/>
            </a:fld>
          </a:p>
        </p:txBody>
      </p:sp>
    </p:spTree>
  </p:cSld>
  <p:clrMapOvr>
    <a:masterClrMapping/>
  </p:clrMapOvr>
</p:sldLayout>
</file>

<file path=ppt/slideLayouts/slideLayout4.xml><?xml version="1.0" encoding="utf-8"?>
<p:sldLayout xmlns:p="http://schemas.openxmlformats.org/presentationml/2006/main" xmlns:p14="http://schemas.microsoft.com/office/powerpoint/2010/main" xmlns:r="http://schemas.openxmlformats.org/officeDocument/2006/relationships" xmlns:a="http://schemas.openxmlformats.org/drawing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2"/>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KgbAACwJQAAEAAAACYAAAAIAAAAAYAAAAAAAAA="/>
              </a:ext>
            </a:extLst>
          </p:cNvSpPr>
          <p:nvPr>
            <p:ph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YHAAA2AkAAHA1AACwJQAAEAAAACYAAAAIAAAAAYAAAAAAAAA="/>
              </a:ext>
            </a:extLst>
          </p:cNvSpPr>
          <p:nvPr>
            <p:ph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a:r>
              <a:t>Click to edit Master text styles</a:t>
            </a:r>
          </a:p>
          <a:p>
            <a:pPr lvl="1"/>
            <a:r>
              <a:t>Second level</a:t>
            </a:r>
          </a:p>
          <a:p>
            <a:pPr lvl="2"/>
            <a:r>
              <a:t>Third level</a:t>
            </a:r>
          </a:p>
          <a:p>
            <a:pPr lvl="3"/>
            <a:r>
              <a:t>Fourth level</a:t>
            </a:r>
          </a:p>
          <a:p>
            <a:pPr lvl="4"/>
            <a:r>
              <a:t>Fifth level</a:t>
            </a:r>
          </a:p>
        </p:txBody>
      </p:sp>
      <p:sp>
        <p:nvSpPr>
          <p:cNvPr id="5"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19F0-BED2-72EF-9C9F-48BA57D16A1D}" type="datetime1">
              <a:t/>
            </a:fld>
          </a:p>
        </p:txBody>
      </p:sp>
      <p:sp>
        <p:nvSpPr>
          <p:cNvPr id="6"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62F7-B9D2-7294-9C9F-4FC12CD16A1A}" type="slidenum">
              <a:t/>
            </a:fld>
          </a:p>
        </p:txBody>
      </p:sp>
    </p:spTree>
  </p:cSld>
  <p:clrMapOvr>
    <a:masterClrMapping/>
  </p:clrMapOvr>
</p:sldLayout>
</file>

<file path=ppt/slideLayouts/slideLayout5.xml><?xml version="1.0" encoding="utf-8"?>
<p:sldLayout xmlns:p="http://schemas.openxmlformats.org/presentationml/2006/main" xmlns:p14="http://schemas.microsoft.com/office/powerpoint/2010/main" xmlns:r="http://schemas.openxmlformats.org/officeDocument/2006/relationships" xmlns:a="http://schemas.openxmlformats.org/drawing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SlideText3"/>
          <p:cNvSpPr>
            <a:spLocks noGrp="1" noChangeArrowheads="1"/>
            <a:extLst>
              <a:ext uri="smNativeData">
                <pr:smNativeData xmlns:pr="smNativeData" val="SMDATA_13_x6n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cQkAAKobAABhDQAAEAAAACYAAAAIAAAAgYAAAAAAAAA="/>
              </a:ext>
            </a:extLst>
          </p:cNvSpPr>
          <p:nvPr>
            <p:ph idx="1"/>
          </p:nvPr>
        </p:nvSpPr>
        <p:spPr>
          <a:xfrm>
            <a:off x="45720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t>Click to edit Master text styles</a:t>
            </a:r>
          </a:p>
        </p:txBody>
      </p:sp>
      <p:sp>
        <p:nvSpPr>
          <p:cNvPr id="4" name="SlideText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YQ0AAKobAACwJQAAEAAAACYAAAAIAAAAAYAAAAAAAAA="/>
              </a:ext>
            </a:extLst>
          </p:cNvSpPr>
          <p:nvPr>
            <p:ph idx="2"/>
          </p:nvPr>
        </p:nvSpPr>
        <p:spPr>
          <a:xfrm>
            <a:off x="45720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t>Click to edit Master text styles</a:t>
            </a:r>
          </a:p>
          <a:p>
            <a:pPr lvl="1"/>
            <a:r>
              <a:t>Second level</a:t>
            </a:r>
          </a:p>
          <a:p>
            <a:pPr lvl="2"/>
            <a:r>
              <a:t>Third level</a:t>
            </a:r>
          </a:p>
          <a:p>
            <a:pPr lvl="3"/>
            <a:r>
              <a:t>Fourth level</a:t>
            </a:r>
          </a:p>
          <a:p>
            <a:pPr lvl="4"/>
            <a:r>
              <a:t>Fifth level</a:t>
            </a:r>
          </a:p>
        </p:txBody>
      </p:sp>
      <p:sp>
        <p:nvSpPr>
          <p:cNvPr id="5" name="SlideText2"/>
          <p:cNvSpPr>
            <a:spLocks noGrp="1" noChangeArrowheads="1"/>
            <a:extLst>
              <a:ext uri="smNativeData">
                <pr:smNativeData xmlns:pr="smNativeData" val="SMDATA_13_x6n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cQkAAHA1AABhDQAAEAAAACYAAAAIAAAAgYAAAAAAAAA="/>
              </a:ext>
            </a:extLst>
          </p:cNvSpPr>
          <p:nvPr>
            <p:ph idx="3"/>
          </p:nvPr>
        </p:nvSpPr>
        <p:spPr>
          <a:xfrm>
            <a:off x="464693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a:r>
              <a:t>Click to edit Master text styles</a:t>
            </a:r>
          </a:p>
        </p:txBody>
      </p:sp>
      <p:sp>
        <p:nvSpPr>
          <p:cNvPr id="6" name="SlideText4"/>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YQ0AAHA1AACwJQAAEAAAACYAAAAIAAAAAYAAAAAAAAA="/>
              </a:ext>
            </a:extLst>
          </p:cNvSpPr>
          <p:nvPr>
            <p:ph idx="4"/>
          </p:nvPr>
        </p:nvSpPr>
        <p:spPr>
          <a:xfrm>
            <a:off x="464693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a:r>
              <a:t>Click to edit Master text styles</a:t>
            </a:r>
          </a:p>
          <a:p>
            <a:pPr lvl="1"/>
            <a:r>
              <a:t>Second level</a:t>
            </a:r>
          </a:p>
          <a:p>
            <a:pPr lvl="2"/>
            <a:r>
              <a:t>Third level</a:t>
            </a:r>
          </a:p>
          <a:p>
            <a:pPr lvl="3"/>
            <a:r>
              <a:t>Fourth level</a:t>
            </a:r>
          </a:p>
          <a:p>
            <a:pPr lvl="4"/>
            <a:r>
              <a:t>Fifth level</a:t>
            </a:r>
          </a:p>
        </p:txBody>
      </p:sp>
      <p:sp>
        <p:nvSpPr>
          <p:cNvPr id="7"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6DCC-82D2-729B-9C9F-74CE23D16A21}" type="datetime1">
              <a:t/>
            </a:fld>
          </a:p>
        </p:txBody>
      </p:sp>
      <p:sp>
        <p:nvSpPr>
          <p:cNvPr id="8"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9"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50F5-BBD2-72A6-9C9F-4DF31ED16A18}" type="slidenum">
              <a:t/>
            </a:fld>
          </a:p>
        </p:txBody>
      </p:sp>
    </p:spTree>
  </p:cSld>
  <p:clrMapOvr>
    <a:masterClrMapping/>
  </p:clrMapOvr>
</p:sldLayout>
</file>

<file path=ppt/slideLayouts/slideLayout6.xml><?xml version="1.0" encoding="utf-8"?>
<p:sldLayout xmlns:p="http://schemas.openxmlformats.org/presentationml/2006/main" xmlns:p14="http://schemas.microsoft.com/office/powerpoint/2010/main" xmlns:r="http://schemas.openxmlformats.org/officeDocument/2006/relationships" xmlns:a="http://schemas.openxmlformats.org/drawing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pPr/>
            <a:r>
              <a:t>Click to edit Master title style</a:t>
            </a:r>
          </a:p>
        </p:txBody>
      </p:sp>
      <p:sp>
        <p:nvSpPr>
          <p:cNvPr id="3"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3D37-79D2-72CB-9C9F-8F9E73D16ADA}" type="datetime1">
              <a:t/>
            </a:fld>
          </a:p>
        </p:txBody>
      </p:sp>
      <p:sp>
        <p:nvSpPr>
          <p:cNvPr id="4"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s9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5"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FJUUU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74DE-90D2-7282-9C9F-66D73AD16A33}" type="slidenum">
              <a:t/>
            </a:fld>
          </a:p>
        </p:txBody>
      </p:sp>
    </p:spTree>
  </p:cSld>
  <p:clrMapOvr>
    <a:masterClrMapping/>
  </p:clrMapOvr>
</p:sldLayout>
</file>

<file path=ppt/slideLayouts/slideLayout7.xml><?xml version="1.0" encoding="utf-8"?>
<p:sldLayout xmlns:p="http://schemas.openxmlformats.org/presentationml/2006/main" xmlns:p14="http://schemas.microsoft.com/office/powerpoint/2010/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QABko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2016-58D2-72D6-9C9F-AE836ED16AFB}" type="datetime1">
              <a:t/>
            </a:fld>
          </a:p>
        </p:txBody>
      </p:sp>
      <p:sp>
        <p:nvSpPr>
          <p:cNvPr id="3"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xc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4"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lEt2Y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11F0-BED2-72E7-9C9F-48B25FD16A1D}" type="slidenum">
              <a:t/>
            </a:fld>
          </a:p>
        </p:txBody>
      </p:sp>
    </p:spTree>
  </p:cSld>
  <p:clrMapOvr>
    <a:masterClrMapping/>
  </p:clrMapOvr>
</p:sldLayout>
</file>

<file path=ppt/slideLayouts/slideLayout8.xml><?xml version="1.0" encoding="utf-8"?>
<p:sldLayout xmlns:p="http://schemas.openxmlformats.org/presentationml/2006/main" xmlns:p14="http://schemas.microsoft.com/office/powerpoint/2010/main" xmlns:r="http://schemas.openxmlformats.org/officeDocument/2006/relationships" xmlns:a="http://schemas.openxmlformats.org/drawing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QAKUU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rgEAAFIVAADUCAAAEAAAACYAAAAIAAAAgYAAAAAAAAA="/>
              </a:ext>
            </a:extLst>
          </p:cNvSpPr>
          <p:nvPr>
            <p:ph type="title"/>
          </p:nvPr>
        </p:nvSpPr>
        <p:spPr>
          <a:xfrm>
            <a:off x="457200" y="273050"/>
            <a:ext cx="3008630" cy="1162050"/>
          </a:xfrm>
        </p:spPr>
        <p:txBody>
          <a:bodyPr vert="horz" wrap="square" numCol="1" spcCol="215900" anchor="b">
            <a:prstTxWarp prst="textNoShape">
              <a:avLst/>
            </a:prstTxWarp>
          </a:bodyPr>
          <a:lstStyle>
            <a:lvl1pPr algn="l">
              <a:defRPr sz="2000" b="1"/>
            </a:lvl1pPr>
          </a:lstStyle>
          <a:p>
            <a:pPr/>
            <a:r>
              <a:t>Click to edit Master title style</a:t>
            </a:r>
          </a:p>
        </p:txBody>
      </p:sp>
      <p:sp>
        <p:nvSpPr>
          <p:cNvPr id="3" name="SlideText2"/>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p4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FQAArgEAAHA1AACwJQAAEAAAACYAAAAIAAAAAYAAAAAAAAA="/>
              </a:ext>
            </a:extLst>
          </p:cNvSpPr>
          <p:nvPr>
            <p:ph idx="1"/>
          </p:nvPr>
        </p:nvSpPr>
        <p:spPr>
          <a:xfrm>
            <a:off x="3575050" y="273050"/>
            <a:ext cx="5111750" cy="58534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dNV4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1AgAAFIVAACwJQAAEAAAACYAAAAIAAAAAYAAAAAAAAA="/>
              </a:ext>
            </a:extLst>
          </p:cNvSpPr>
          <p:nvPr>
            <p:ph idx="2"/>
          </p:nvPr>
        </p:nvSpPr>
        <p:spPr>
          <a:xfrm>
            <a:off x="457200" y="1435100"/>
            <a:ext cx="3008630" cy="46913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t>Click to edit Master text styles</a:t>
            </a:r>
          </a:p>
        </p:txBody>
      </p:sp>
      <p:sp>
        <p:nvSpPr>
          <p:cNvPr id="5"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436F-21D2-72B5-9C9F-D7E00DD16A82}" type="datetime1">
              <a:t/>
            </a:fld>
          </a:p>
        </p:txBody>
      </p:sp>
      <p:sp>
        <p:nvSpPr>
          <p:cNvPr id="6"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3436-78D2-72C2-9C9F-8E977AD16ADB}" type="slidenum">
              <a:t/>
            </a:fld>
          </a:p>
        </p:txBody>
      </p:sp>
    </p:spTree>
  </p:cSld>
  <p:clrMapOvr>
    <a:masterClrMapping/>
  </p:clrMapOvr>
</p:sldLayout>
</file>

<file path=ppt/slideLayouts/slideLayout9.xml><?xml version="1.0" encoding="utf-8"?>
<p:sldLayout xmlns:p="http://schemas.openxmlformats.org/presentationml/2006/main" xmlns:p14="http://schemas.microsoft.com/office/powerpoint/2010/main" xmlns:r="http://schemas.openxmlformats.org/officeDocument/2006/relationships" xmlns:a="http://schemas.openxmlformats.org/drawing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iB0AAMYsAAAEIQAAEAAAACYAAAAIAAAAgYAAAAAAAAA="/>
              </a:ext>
            </a:extLst>
          </p:cNvSpPr>
          <p:nvPr>
            <p:ph type="title"/>
          </p:nvPr>
        </p:nvSpPr>
        <p:spPr>
          <a:xfrm>
            <a:off x="1791970" y="4800600"/>
            <a:ext cx="5486400" cy="566420"/>
          </a:xfrm>
        </p:spPr>
        <p:txBody>
          <a:bodyPr vert="horz" wrap="square" numCol="1" spcCol="215900" anchor="b">
            <a:prstTxWarp prst="textNoShape">
              <a:avLst/>
            </a:prstTxWarp>
          </a:bodyPr>
          <a:lstStyle>
            <a:lvl1pPr algn="l">
              <a:defRPr sz="2000" b="1"/>
            </a:lvl1pPr>
          </a:lstStyle>
          <a:p>
            <a:pPr/>
            <a:r>
              <a:t>Click to edit Master title style</a:t>
            </a:r>
          </a:p>
        </p:txBody>
      </p:sp>
      <p:sp>
        <p:nvSpPr>
          <p:cNvPr id="3" name="SlideText2"/>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xgMAAMYsAAAWHQAAEAAAACYAAAAIAAAAAYAAAAAAAAA="/>
              </a:ext>
            </a:extLst>
          </p:cNvSpPr>
          <p:nvPr>
            <p:ph idx="1"/>
          </p:nvPr>
        </p:nvSpPr>
        <p:spPr>
          <a:xfrm>
            <a:off x="1791970"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r>
              <a:t>Click to edit Master text styles</a:t>
            </a:r>
          </a:p>
        </p:txBody>
      </p:sp>
      <p:sp>
        <p:nvSpPr>
          <p:cNvPr id="4" name="SlideText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BCEAAMYsAAD4JQAAEAAAACYAAAAIAAAAAYAAAAAAAAA="/>
              </a:ext>
            </a:extLst>
          </p:cNvSpPr>
          <p:nvPr>
            <p:ph idx="2"/>
          </p:nvPr>
        </p:nvSpPr>
        <p:spPr>
          <a:xfrm>
            <a:off x="1791970" y="5367020"/>
            <a:ext cx="5486400" cy="8051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r>
              <a:t>Click to edit Master text styles</a:t>
            </a:r>
          </a:p>
        </p:txBody>
      </p:sp>
      <p:sp>
        <p:nvSpPr>
          <p:cNvPr id="5"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pPr/>
            <a:fld id="{3F2702CA-84D2-72F4-9C9F-72A14CD16A27}" type="datetime1">
              <a:t/>
            </a:fld>
          </a:p>
        </p:txBody>
      </p:sp>
      <p:sp>
        <p:nvSpPr>
          <p:cNvPr id="6"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pPr/>
          </a:p>
        </p:txBody>
      </p:sp>
      <p:sp>
        <p:nvSpPr>
          <p:cNvPr id="7"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990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pPr/>
            <a:fld id="{3F274320-6ED2-72B5-9C9F-98E00DD16ACD}" type="slidenum">
              <a:t/>
            </a:fld>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p="http://schemas.openxmlformats.org/presentationml/2006/main" xmlns:p14="http://schemas.microsoft.com/office/powerpoint/2010/main" xmlns:r="http://schemas.openxmlformats.org/officeDocument/2006/relationships" xmlns:a="http://schemas.openxmlformats.org/drawingml/2006/main">
  <p:cSld name="Default design">
    <p:bg>
      <p:bgPr>
        <a:solidFill>
          <a:schemeClr val="bg1"/>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8="/>
              </a:ext>
            </a:extLst>
          </p:cNvSpPr>
          <p:nvPr>
            <p:ph type="title"/>
          </p:nvPr>
        </p:nvSpPr>
        <p:spPr>
          <a:xfrm>
            <a:off x="457200" y="274320"/>
            <a:ext cx="8229600" cy="1143000"/>
          </a:xfrm>
          <a:prstGeom prst="rect">
            <a:avLst/>
          </a:prstGeom>
          <a:noFill/>
          <a:ln>
            <a:noFill/>
          </a:ln>
          <a:effectLst/>
        </p:spPr>
        <p:txBody>
          <a:bodyPr vert="horz" wrap="square" numCol="1" spcCol="215900" anchor="ctr">
            <a:prstTxWarp prst="textNoShape">
              <a:avLst/>
            </a:prstTxWarp>
          </a:bodyPr>
          <a:lstStyle/>
          <a:p>
            <a:pPr/>
            <a:r>
              <a:t>Click to edit Master title style</a:t>
            </a:r>
          </a:p>
        </p:txBody>
      </p:sp>
      <p:sp>
        <p:nvSpPr>
          <p:cNvPr id="3" name="SlideText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8="/>
              </a:ext>
            </a:extLst>
          </p:cNvSpPr>
          <p:nvPr>
            <p:ph type="body" idx="1"/>
          </p:nvPr>
        </p:nvSpPr>
        <p:spPr>
          <a:xfrm>
            <a:off x="457200" y="1600200"/>
            <a:ext cx="8229600" cy="4526280"/>
          </a:xfrm>
          <a:prstGeom prst="rect">
            <a:avLst/>
          </a:prstGeom>
          <a:noFill/>
          <a:ln>
            <a:noFill/>
          </a:ln>
          <a:effectLst/>
        </p:spPr>
        <p:txBody>
          <a:bodyPr vert="horz" wrap="square" numCol="1" spcCol="215900" anchor="t">
            <a:prstTxWarp prst="textNoShape">
              <a:avLst/>
            </a:prstTxWarp>
          </a:bodyPr>
          <a:lstStyle/>
          <a:p>
            <a:pPr/>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8="/>
              </a:ext>
            </a:extLst>
          </p:cNvSpPr>
          <p:nvPr>
            <p:ph type="dt" sz="quarter" idx="2"/>
          </p:nvPr>
        </p:nvSpPr>
        <p:spPr>
          <a:xfrm>
            <a:off x="457200" y="6356985"/>
            <a:ext cx="2133600" cy="364490"/>
          </a:xfrm>
          <a:prstGeom prst="rect">
            <a:avLst/>
          </a:prstGeom>
          <a:noFill/>
          <a:ln>
            <a:noFill/>
          </a:ln>
          <a:effectLst/>
        </p:spPr>
        <p:txBody>
          <a:bodyPr vert="horz" wrap="square" numCol="1" spcCol="215900" anchor="ctr">
            <a:prstTxWarp prst="textNoShape">
              <a:avLst/>
            </a:prstTxWarp>
          </a:bodyPr>
          <a:lstStyle>
            <a:lvl1pPr algn="l">
              <a:defRPr sz="1200"/>
            </a:lvl1pPr>
          </a:lstStyle>
          <a:p>
            <a:pPr/>
            <a:fld id="{3F27518D-C3D2-72A7-9C9F-35F21FD16A60}" type="datetime1">
              <a:t/>
            </a:fld>
          </a:p>
        </p:txBody>
      </p:sp>
      <p:sp>
        <p:nvSpPr>
          <p:cNvPr id="5" name="Foot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8="/>
              </a:ext>
            </a:extLst>
          </p:cNvSpPr>
          <p:nvPr>
            <p:ph type="ftr" sz="quarter" idx="3"/>
          </p:nvPr>
        </p:nvSpPr>
        <p:spPr>
          <a:xfrm>
            <a:off x="3124200" y="6356985"/>
            <a:ext cx="2895600" cy="364490"/>
          </a:xfrm>
          <a:prstGeom prst="rect">
            <a:avLst/>
          </a:prstGeom>
          <a:noFill/>
          <a:ln>
            <a:noFill/>
          </a:ln>
          <a:effectLst/>
        </p:spPr>
        <p:txBody>
          <a:bodyPr vert="horz" wrap="square" numCol="1" spcCol="215900" anchor="ctr">
            <a:prstTxWarp prst="textNoShape">
              <a:avLst/>
            </a:prstTxWarp>
          </a:bodyPr>
          <a:lstStyle>
            <a:lvl1pPr algn="ctr">
              <a:defRPr sz="1200"/>
            </a:lvl1pPr>
          </a:lstStyle>
          <a:p>
            <a:pPr/>
          </a:p>
        </p:txBody>
      </p:sp>
      <p:sp>
        <p:nvSpPr>
          <p:cNvPr id="6" name="SlideNumberArea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8="/>
              </a:ext>
            </a:extLst>
          </p:cNvSpPr>
          <p:nvPr>
            <p:ph type="sldNum" sz="quarter" idx="4"/>
          </p:nvPr>
        </p:nvSpPr>
        <p:spPr>
          <a:xfrm>
            <a:off x="6553200" y="6356985"/>
            <a:ext cx="2133600" cy="364490"/>
          </a:xfrm>
          <a:prstGeom prst="rect">
            <a:avLst/>
          </a:prstGeom>
          <a:noFill/>
          <a:ln>
            <a:noFill/>
          </a:ln>
          <a:effectLst/>
        </p:spPr>
        <p:txBody>
          <a:bodyPr vert="horz" wrap="square" numCol="1" spcCol="215900" anchor="ctr">
            <a:prstTxWarp prst="textNoShape">
              <a:avLst/>
            </a:prstTxWarp>
          </a:bodyPr>
          <a:lstStyle>
            <a:lvl1pPr algn="r">
              <a:defRPr sz="1200"/>
            </a:lvl1pPr>
          </a:lstStyle>
          <a:p>
            <a:pPr/>
            <a:fld id="{3F27527F-31D2-72A4-9C9F-C7F11CD16A92}" type="slidenum">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marR="0" indent="0" algn="ctr" defTabSz="457200">
        <a:lnSpc>
          <a:spcPct val="100000"/>
        </a:lnSpc>
        <a:spcBef>
          <a:spcPts val="0"/>
        </a:spcBef>
        <a:spcAft>
          <a:spcPts val="0"/>
        </a:spcAft>
        <a:buNone/>
        <a:tabLst/>
        <a:defRPr sz="4400" b="0" i="0" u="none" strike="noStrike" kern="1" spc="0" baseline="0">
          <a:solidFill>
            <a:schemeClr val="tx2"/>
          </a:solidFill>
          <a:effectLst/>
          <a:latin typeface="Calibri" pitchFamily="2" charset="0"/>
          <a:ea typeface="SimSun" pitchFamily="0"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titleStyle>
    <p:bodyStyle>
      <a:lvl1pPr marL="342900" marR="0" indent="-342900" algn="l" defTabSz="457200">
        <a:lnSpc>
          <a:spcPct val="100000"/>
        </a:lnSpc>
        <a:spcBef>
          <a:spcPts val="0"/>
        </a:spcBef>
        <a:spcAft>
          <a:spcPts val="0"/>
        </a:spcAft>
        <a:buClrTx/>
        <a:buSzTx/>
        <a:buFontTx/>
        <a:buChar char="•"/>
        <a:tabLst/>
        <a:defRPr sz="3200" b="0" i="0" u="none" strike="noStrike" kern="1" spc="0" baseline="0">
          <a:solidFill>
            <a:schemeClr val="tx1"/>
          </a:solidFill>
          <a:effectLst/>
          <a:latin typeface="Calibri" pitchFamily="2" charset="0"/>
          <a:ea typeface="SimSun" pitchFamily="0" charset="0"/>
          <a:cs typeface="Times New Roman" pitchFamily="1" charset="0"/>
        </a:defRPr>
      </a:lvl1pPr>
      <a:lvl2pPr marL="742950" marR="0" indent="-285750" algn="l" defTabSz="457200">
        <a:lnSpc>
          <a:spcPct val="100000"/>
        </a:lnSpc>
        <a:spcBef>
          <a:spcPts val="0"/>
        </a:spcBef>
        <a:spcAft>
          <a:spcPts val="0"/>
        </a:spcAft>
        <a:buClrTx/>
        <a:buSzTx/>
        <a:buFontTx/>
        <a:buChar char="–"/>
        <a:tabLst/>
        <a:defRPr sz="2800" b="0" i="0" u="none" strike="noStrike" kern="1" spc="0" baseline="0">
          <a:solidFill>
            <a:schemeClr val="tx1"/>
          </a:solidFill>
          <a:effectLst/>
          <a:latin typeface="Calibri" pitchFamily="2" charset="0"/>
          <a:ea typeface="SimSun" pitchFamily="0" charset="0"/>
          <a:cs typeface="Times New Roman" pitchFamily="1" charset="0"/>
        </a:defRPr>
      </a:lvl2pPr>
      <a:lvl3pPr marL="1143000" marR="0" indent="-228600" algn="l" defTabSz="457200">
        <a:lnSpc>
          <a:spcPct val="100000"/>
        </a:lnSpc>
        <a:spcBef>
          <a:spcPts val="0"/>
        </a:spcBef>
        <a:spcAft>
          <a:spcPts val="0"/>
        </a:spcAft>
        <a:buClrTx/>
        <a:buSzTx/>
        <a:buFontTx/>
        <a:buChar char="•"/>
        <a:tabLst/>
        <a:defRPr sz="2400" b="0" i="0" u="none" strike="noStrike" kern="1" spc="0" baseline="0">
          <a:solidFill>
            <a:schemeClr val="tx1"/>
          </a:solidFill>
          <a:effectLst/>
          <a:latin typeface="Calibri" pitchFamily="2" charset="0"/>
          <a:ea typeface="SimSun" pitchFamily="0" charset="0"/>
          <a:cs typeface="Times New Roman" pitchFamily="1" charset="0"/>
        </a:defRPr>
      </a:lvl3pPr>
      <a:lvl4pPr marL="16002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pitchFamily="0" charset="0"/>
          <a:cs typeface="Times New Roman" pitchFamily="1" charset="0"/>
        </a:defRPr>
      </a:lvl4pPr>
      <a:lvl5pPr marL="20574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pitchFamily="0" charset="0"/>
          <a:cs typeface="Times New Roman" pitchFamily="1" charset="0"/>
        </a:defRPr>
      </a:lvl5pPr>
      <a:lvl6pPr marL="25146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pitchFamily="0" charset="0"/>
          <a:cs typeface="Times New Roman" pitchFamily="1" charset="0"/>
        </a:defRPr>
      </a:lvl6pPr>
      <a:lvl7pPr marL="29718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pitchFamily="0" charset="0"/>
          <a:cs typeface="Times New Roman" pitchFamily="1" charset="0"/>
        </a:defRPr>
      </a:lvl7pPr>
      <a:lvl8pPr marL="34290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pitchFamily="0" charset="0"/>
          <a:cs typeface="Times New Roman" pitchFamily="1" charset="0"/>
        </a:defRPr>
      </a:lvl8pPr>
      <a:lvl9pPr marL="3886200" marR="0" indent="-228600" algn="l" defTabSz="45720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pitchFamily="0" charset="0"/>
          <a:cs typeface="Times New Roman" pitchFamily="1" charset="0"/>
        </a:defRPr>
      </a:lvl9pPr>
    </p:bodyStyle>
    <p:otherStyle>
      <a:lvl1pPr marL="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pitchFamily="0" charset="0"/>
          <a:cs typeface="Times New Roman" pitchFamily="1"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haus-der-kleinen-forscher.de/de/fortbildungen/bildungsangebot/fortbildungen-vor-ort/informatik-entdecken/" TargetMode="External"/><Relationship Id="rId3" Type="http://schemas.openxmlformats.org/officeDocument/2006/relationships/hyperlink" Target="https://scratch.mit.edu/" TargetMode="External"/><Relationship Id="rId4" Type="http://schemas.openxmlformats.org/officeDocument/2006/relationships/hyperlink" Target="https://www.arduino.cc/" TargetMode="External"/></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roberta-home.de/lehrkraefte" TargetMode="External"/><Relationship Id="rId3" Type="http://schemas.openxmlformats.org/officeDocument/2006/relationships/hyperlink" Target="https://appcamps.de/" TargetMode="External"/><Relationship Id="rId4" Type="http://schemas.openxmlformats.org/officeDocument/2006/relationships/hyperlink" Target="https://www.haus-der-kleinen-forscher.de/de/fortbildungen/bildungsangebot/fortbildungen-vor-ort/informatik-entdecken/" TargetMode="External"/></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6gAw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4BAAAGg0AAAg0AAAmFgAAEAAAACYAAAAIAAAAAAAAAAAAAAA="/>
              </a:ext>
            </a:extLst>
          </p:cNvSpPr>
          <p:nvPr>
            <p:ph type="ctrTitle"/>
          </p:nvPr>
        </p:nvSpPr>
        <p:spPr/>
        <p:txBody>
          <a:bodyPr/>
          <a:lstStyle/>
          <a:p>
            <a:pPr/>
            <a:r>
              <a:t> Starthilfe für Eltern &amp; Pädagogen: Coden mit Kindern</a:t>
            </a:r>
          </a:p>
        </p:txBody>
      </p:sp>
      <p:sp>
        <p:nvSpPr>
          <p:cNvPr id="3" name="SlideSubtitle1"/>
          <p:cNvSpPr>
            <a:spLocks noGrp="1" noChangeArrowheads="1"/>
            <a:extLst>
              <a:ext uri="smNativeData">
                <pr:smNativeData xmlns:pr="smNativeData" val="SMDATA_13_x6nxXh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skE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wCAAA6BcAANAvAACwIgAAEAAAACYAAAAIAAAAAAAAAAAAAAA="/>
              </a:ext>
            </a:extLst>
          </p:cNvSpPr>
          <p:nvPr>
            <p:ph type="subTitle" idx="1"/>
          </p:nvPr>
        </p:nvSpPr>
        <p:spPr/>
        <p:txBody>
          <a:bodyPr/>
          <a:lstStyle/>
          <a:p>
            <a:pPr/>
            <a:r>
              <a:t>Hamburg 2019</a:t>
            </a: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FTIgp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QMAAAQBAAAHMgAAqBEAABAAAAAmAAAACAAAAP//////////"/>
              </a:ext>
            </a:extLst>
          </p:cNvPicPr>
          <p:nvPr/>
        </p:nvPicPr>
        <p:blipFill>
          <a:blip r:embed="rId2"/>
          <a:stretch>
            <a:fillRect/>
          </a:stretch>
        </p:blipFill>
        <p:spPr>
          <a:xfrm>
            <a:off x="645795" y="165100"/>
            <a:ext cx="7486650" cy="2705100"/>
          </a:xfrm>
          <a:prstGeom prst="rect">
            <a:avLst/>
          </a:prstGeom>
          <a:noFill/>
          <a:ln>
            <a:noFill/>
          </a:ln>
          <a:effectLst/>
        </p:spPr>
      </p:pic>
      <p:pic>
        <p:nvPicPr>
          <p:cNvPr id="3" name="Picture2"/>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k9VAJ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8gcAAM0UAADaLgAAGyEAABAAAAAmAAAACAAAAP//////////"/>
              </a:ext>
            </a:extLst>
          </p:cNvPicPr>
          <p:nvPr/>
        </p:nvPicPr>
        <p:blipFill>
          <a:blip r:embed="rId3"/>
          <a:stretch>
            <a:fillRect/>
          </a:stretch>
        </p:blipFill>
        <p:spPr>
          <a:xfrm>
            <a:off x="1291590" y="3381375"/>
            <a:ext cx="6324600" cy="200025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LgYAAFwMAACeLAAAHB8AABAAAAAmAAAACAAAAP//////////"/>
              </a:ext>
            </a:extLst>
          </p:cNvPicPr>
          <p:nvPr/>
        </p:nvPicPr>
        <p:blipFill>
          <a:blip r:embed="rId2"/>
          <a:stretch>
            <a:fillRect/>
          </a:stretch>
        </p:blipFill>
        <p:spPr>
          <a:xfrm>
            <a:off x="1004570" y="2009140"/>
            <a:ext cx="6248400" cy="3048000"/>
          </a:xfrm>
          <a:prstGeom prst="rect">
            <a:avLst/>
          </a:prstGeom>
          <a:noFill/>
          <a:ln>
            <a:noFill/>
          </a:ln>
          <a:effectLst/>
        </p:spPr>
      </p:pic>
    </p:spTree>
  </p:cSld>
  <p:clrMapOvr>
    <a:masterClrMapping/>
  </p:clrMapOvr>
  <p:timing>
    <p:tnLst>
      <p:par>
        <p:cTn id="1" dur="indefinite" restart="never" nodeType="tmRoot"/>
      </p:par>
    </p:tnLst>
  </p:timing>
</p:sld>
</file>

<file path=ppt/slides/slide1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r>
              <a:t>Your turn !</a:t>
            </a: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DUM5Xrjhf7PwAAAAAAAPA/HgAAAGgAAAAAAAAAAAAAAAAAAAAAAAAAAAAAABAnAAAQJwAAAAAAAAAAAAAAAAAAAAAAAAAAAAAAAAAAAAAAAAAAAAAUAAAAAAAAAMDA/wAAAAAAZAAAADIAAAAAAAAAZAAAAAAAAAB/f38ACgAAAB8AAABUAAAAu+DjBf///wEAAAAAAAAAAAAAAAAAAAAAAAAAAAAAAAAAAAAAAAAAAAAAAAJ/f38AgICAA8zMzADAwP8Af39/AAAAAAAAAAAAAAAAAP///wAAAAAAIQAAABgAAAAUAAAAxhAAACoMAADgIwAAbiIAABAAAAAmAAAACAAAAP//////////"/>
              </a:ext>
            </a:extLst>
          </p:cNvPicPr>
          <p:nvPr/>
        </p:nvPicPr>
        <p:blipFill>
          <a:blip r:embed="rId2"/>
          <a:stretch>
            <a:fillRect/>
          </a:stretch>
        </p:blipFill>
        <p:spPr>
          <a:xfrm>
            <a:off x="2726690" y="1977390"/>
            <a:ext cx="3105150" cy="3619500"/>
          </a:xfrm>
          <a:prstGeom prst="rect">
            <a:avLst/>
          </a:prstGeom>
          <a:noFill/>
          <a:ln>
            <a:noFill/>
          </a:ln>
          <a:effectLst/>
        </p:spPr>
      </p:pic>
    </p:spTree>
  </p:cSld>
  <p:clrMapOvr>
    <a:masterClrMapping/>
  </p:clrMapOvr>
  <p:timing>
    <p:tnLst>
      <p:par>
        <p:cTn id="1" dur="indefinite" restart="never" nodeType="tmRoot"/>
      </p:par>
    </p:tnLst>
  </p:timing>
</p:sld>
</file>

<file path=ppt/slides/slide1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xhAAAAAAAAArJAAA1SoAABAAAAAmAAAACAAAAP//////////"/>
              </a:ext>
            </a:extLst>
          </p:cNvPicPr>
          <p:nvPr/>
        </p:nvPicPr>
        <p:blipFill>
          <a:blip r:embed="rId2"/>
          <a:stretch>
            <a:fillRect/>
          </a:stretch>
        </p:blipFill>
        <p:spPr>
          <a:xfrm>
            <a:off x="2726690" y="0"/>
            <a:ext cx="3152775" cy="6962775"/>
          </a:xfrm>
          <a:prstGeom prst="rect">
            <a:avLst/>
          </a:prstGeom>
          <a:noFill/>
          <a:ln>
            <a:noFill/>
          </a:ln>
          <a:effectLst/>
        </p:spPr>
      </p:pic>
    </p:spTree>
  </p:cSld>
  <p:clrMapOvr>
    <a:masterClrMapping/>
  </p:clrMapOvr>
  <p:timing>
    <p:tnLst>
      <p:par>
        <p:cTn id="1" dur="indefinite" restart="never" nodeType="tmRoot"/>
      </p:par>
    </p:tnLst>
  </p:timing>
</p:sld>
</file>

<file path=ppt/slides/slide1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kQAAAIUCAAAOOAAA6SUAABAAAAAmAAAACAAAAP//////////"/>
              </a:ext>
            </a:extLst>
          </p:cNvPicPr>
          <p:nvPr/>
        </p:nvPicPr>
        <p:blipFill>
          <a:blip r:embed="rId2"/>
          <a:stretch>
            <a:fillRect/>
          </a:stretch>
        </p:blipFill>
        <p:spPr>
          <a:xfrm>
            <a:off x="92075" y="409575"/>
            <a:ext cx="9020175" cy="5753100"/>
          </a:xfrm>
          <a:prstGeom prst="rect">
            <a:avLst/>
          </a:prstGeom>
          <a:noFill/>
          <a:ln>
            <a:noFill/>
          </a:ln>
          <a:effectLst/>
        </p:spPr>
      </p:pic>
    </p:spTree>
  </p:cSld>
  <p:clrMapOvr>
    <a:masterClrMapping/>
  </p:clrMapOvr>
  <p:timing>
    <p:tnLst>
      <p:par>
        <p:cTn id="1" dur="indefinite" restart="never" nodeType="tmRoot"/>
      </p:par>
    </p:tnLst>
  </p:timing>
</p:sld>
</file>

<file path=ppt/slides/slide1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xAAAAMMAAADbNQAAPSoAABAAAAAmAAAACAAAAP//////////"/>
              </a:ext>
            </a:extLst>
          </p:cNvPicPr>
          <p:nvPr/>
        </p:nvPicPr>
        <p:blipFill>
          <a:blip r:embed="rId2"/>
          <a:stretch>
            <a:fillRect/>
          </a:stretch>
        </p:blipFill>
        <p:spPr>
          <a:xfrm>
            <a:off x="124460" y="123825"/>
            <a:ext cx="8630285" cy="6742430"/>
          </a:xfrm>
          <a:prstGeom prst="rect">
            <a:avLst/>
          </a:prstGeom>
          <a:noFill/>
          <a:ln>
            <a:noFill/>
          </a:ln>
          <a:effectLst/>
        </p:spPr>
      </p:pic>
    </p:spTree>
  </p:cSld>
  <p:clrMapOvr>
    <a:masterClrMapping/>
  </p:clrMapOvr>
  <p:timing>
    <p:tnLst>
      <p:par>
        <p:cTn id="1" dur="indefinite" restart="never" nodeType="tmRoot"/>
      </p:par>
    </p:tnLst>
  </p:timing>
</p:sld>
</file>

<file path=ppt/slides/slide1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k9fQI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KoGAACeNwAAPSEAABAAAAAmAAAACAAAAP//////////"/>
              </a:ext>
            </a:extLst>
          </p:cNvPicPr>
          <p:nvPr/>
        </p:nvPicPr>
        <p:blipFill>
          <a:blip r:embed="rId2"/>
          <a:stretch>
            <a:fillRect/>
          </a:stretch>
        </p:blipFill>
        <p:spPr>
          <a:xfrm>
            <a:off x="123825" y="1083310"/>
            <a:ext cx="8917305" cy="4319905"/>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cQAAAGoEAADWNwAAwSMAABAAAAAmAAAACAAAAP//////////"/>
              </a:ext>
            </a:extLst>
          </p:cNvPicPr>
          <p:nvPr/>
        </p:nvPicPr>
        <p:blipFill>
          <a:blip r:embed="rId2"/>
          <a:stretch>
            <a:fillRect/>
          </a:stretch>
        </p:blipFill>
        <p:spPr>
          <a:xfrm>
            <a:off x="71755" y="717550"/>
            <a:ext cx="9004935" cy="5094605"/>
          </a:xfrm>
          <a:prstGeom prst="rect">
            <a:avLst/>
          </a:prstGeom>
          <a:noFill/>
          <a:ln>
            <a:noFill/>
          </a:ln>
          <a:effectLst/>
        </p:spPr>
      </p:pic>
    </p:spTree>
  </p:cSld>
  <p:clrMapOvr>
    <a:masterClrMapping/>
  </p:clrMapOvr>
  <p:timing>
    <p:tnLst>
      <p:par>
        <p:cTn id="1" dur="indefinite" restart="never" nodeType="tmRoot"/>
      </p:par>
    </p:tnLst>
  </p:timing>
</p:sld>
</file>

<file path=ppt/slides/slide1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cQAAAC0FAABAOAAAMiQAABAAAAAmAAAACAAAAP//////////"/>
              </a:ext>
            </a:extLst>
          </p:cNvPicPr>
          <p:nvPr/>
        </p:nvPicPr>
        <p:blipFill>
          <a:blip r:embed="rId2"/>
          <a:stretch>
            <a:fillRect/>
          </a:stretch>
        </p:blipFill>
        <p:spPr>
          <a:xfrm>
            <a:off x="71755" y="841375"/>
            <a:ext cx="9072245" cy="5042535"/>
          </a:xfrm>
          <a:prstGeom prst="rect">
            <a:avLst/>
          </a:prstGeom>
          <a:noFill/>
          <a:ln>
            <a:noFill/>
          </a:ln>
          <a:effectLst/>
        </p:spPr>
      </p:pic>
    </p:spTree>
  </p:cSld>
  <p:clrMapOvr>
    <a:masterClrMapping/>
  </p:clrMapOvr>
  <p:timing>
    <p:tnLst>
      <p:par>
        <p:cTn id="1" dur="indefinite" restart="never" nodeType="tmRoot"/>
      </p:par>
    </p:tnLst>
  </p:timing>
</p:sld>
</file>

<file path=ppt/slides/slide1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MMAAABAOAAAHSkAABAAAAAmAAAACAAAAP//////////"/>
              </a:ext>
            </a:extLst>
          </p:cNvPicPr>
          <p:nvPr/>
        </p:nvPicPr>
        <p:blipFill>
          <a:blip r:embed="rId2"/>
          <a:stretch>
            <a:fillRect/>
          </a:stretch>
        </p:blipFill>
        <p:spPr>
          <a:xfrm>
            <a:off x="123825" y="123825"/>
            <a:ext cx="9020175" cy="6559550"/>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k9TAI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4gAAAGoEAACOOAAApCUAABAAAAAmAAAACAAAAP//////////"/>
              </a:ext>
            </a:extLst>
          </p:cNvPicPr>
          <p:nvPr/>
        </p:nvPicPr>
        <p:blipFill>
          <a:blip r:embed="rId2"/>
          <a:stretch>
            <a:fillRect/>
          </a:stretch>
        </p:blipFill>
        <p:spPr>
          <a:xfrm>
            <a:off x="143510" y="717550"/>
            <a:ext cx="9050020" cy="5401310"/>
          </a:xfrm>
          <a:prstGeom prst="rect">
            <a:avLst/>
          </a:prstGeom>
          <a:noFill/>
          <a:ln>
            <a:noFill/>
          </a:ln>
          <a:effectLst/>
        </p:spPr>
      </p:pic>
    </p:spTree>
  </p:cSld>
  <p:clrMapOvr>
    <a:masterClrMapping/>
  </p:clrMapOvr>
  <p:timing>
    <p:tnLst>
      <p:par>
        <p:cTn id="1" dur="indefinite" restart="never" nodeType="tmRoot"/>
      </p:par>
    </p:tnLst>
  </p:timing>
</p:sld>
</file>

<file path=ppt/slides/slide2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UAAAAEwFAABiOQAAqCEAABAAAAAmAAAACAAAAP//////////"/>
              </a:ext>
            </a:extLst>
          </p:cNvPicPr>
          <p:nvPr/>
        </p:nvPicPr>
        <p:blipFill>
          <a:blip r:embed="rId2"/>
          <a:stretch>
            <a:fillRect/>
          </a:stretch>
        </p:blipFill>
        <p:spPr>
          <a:xfrm>
            <a:off x="50800" y="861060"/>
            <a:ext cx="9277350" cy="4610100"/>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LgYAAC4AAABhMAAAfikAABAAAAAmAAAACAAAAP//////////"/>
              </a:ext>
            </a:extLst>
          </p:cNvPicPr>
          <p:nvPr/>
        </p:nvPicPr>
        <p:blipFill>
          <a:blip r:embed="rId2"/>
          <a:stretch>
            <a:fillRect/>
          </a:stretch>
        </p:blipFill>
        <p:spPr>
          <a:xfrm>
            <a:off x="1004570" y="29210"/>
            <a:ext cx="6859905" cy="6715760"/>
          </a:xfrm>
          <a:prstGeom prst="rect">
            <a:avLst/>
          </a:prstGeom>
          <a:noFill/>
          <a:ln>
            <a:noFill/>
          </a:ln>
          <a:effectLst/>
        </p:spPr>
      </p:pic>
    </p:spTree>
  </p:cSld>
  <p:clrMapOvr>
    <a:masterClrMapping/>
  </p:clrMapOvr>
  <p:timing>
    <p:tnLst>
      <p:par>
        <p:cTn id="1" dur="indefinite" restart="never" nodeType="tmRoot"/>
      </p:par>
    </p:tnLst>
  </p:timing>
</p:sld>
</file>

<file path=ppt/slides/slide2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r>
              <a:t>Hilfe/Hardware/Programmieren</a:t>
            </a:r>
          </a:p>
        </p:txBody>
      </p:sp>
      <p:sp>
        <p:nvSpPr>
          <p:cNvPr id="3" name="Textbox1"/>
          <p:cNvSpPr txBox="1">
            <a:extLst>
              <a:ext uri="smNativeData">
                <pr:smNativeData xmlns:pr="smNativeData" val="SMDATA_13_x6nxXhMAAAAlAAAAEgAAAE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M8b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IAwAAXAwAAGk1AAA8JgAAACAAACYAAAAIAAAA//////////8="/>
              </a:ext>
            </a:extLst>
          </p:cNvSpPr>
          <p:nvPr/>
        </p:nvSpPr>
        <p:spPr>
          <a:xfrm>
            <a:off x="574040" y="2009140"/>
            <a:ext cx="8108315" cy="4206240"/>
          </a:xfrm>
          <a:prstGeom prst="rect">
            <a:avLst/>
          </a:prstGeom>
          <a:noFill/>
          <a:ln>
            <a:noFill/>
          </a:ln>
          <a:effectLst/>
        </p:spPr>
        <p:txBody>
          <a:bodyPr vert="horz" wrap="square" numCol="1" spcCol="215900" anchor="t"/>
          <a:lstStyle/>
          <a:p>
            <a:pPr>
              <a:defRPr u="sng">
                <a:solidFill>
                  <a:schemeClr val="hlink"/>
                </a:solidFill>
                <a:hlinkClick r:id="rId2"/>
              </a:defRPr>
            </a:pPr>
            <a:r>
              <a:rPr>
                <a:hlinkClick r:id="rId2"/>
              </a:rPr>
              <a:t>https://www.tinkercad.com/</a:t>
            </a:r>
            <a:endParaRPr>
              <a:hlinkClick r:id="rId2"/>
            </a:endParaRPr>
          </a:p>
          <a:p>
            <a:pPr/>
          </a:p>
          <a:p>
            <a:pPr/>
          </a:p>
          <a:p>
            <a:pPr>
              <a:defRPr u="sng">
                <a:solidFill>
                  <a:schemeClr val="hlink"/>
                </a:solidFill>
                <a:hlinkClick r:id="rId3"/>
              </a:defRPr>
            </a:pPr>
            <a:r>
              <a:rPr>
                <a:hlinkClick r:id="rId3"/>
              </a:rPr>
              <a:t>https://scratch.mit.edu/</a:t>
            </a:r>
            <a:endParaRPr>
              <a:hlinkClick r:id="rId3"/>
            </a:endParaRPr>
          </a:p>
          <a:p>
            <a:pPr/>
          </a:p>
          <a:p>
            <a:pPr/>
          </a:p>
          <a:p>
            <a:pPr>
              <a:defRPr u="sng">
                <a:solidFill>
                  <a:schemeClr val="hlink"/>
                </a:solidFill>
                <a:hlinkClick r:id="rId4"/>
              </a:defRPr>
            </a:pPr>
            <a:r>
              <a:rPr>
                <a:hlinkClick r:id="rId4"/>
              </a:rPr>
              <a:t>https://www.arduino.cc/</a:t>
            </a: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r>
              <a:rPr>
                <a:hlinkClick r:id="rId4"/>
              </a:rPr>
              <a:t>https://www.raspberrypi.org/</a:t>
            </a: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endParaRPr>
              <a:hlinkClick r:id="rId4"/>
            </a:endParaRPr>
          </a:p>
          <a:p>
            <a:pPr/>
          </a:p>
          <a:p>
            <a:pPr/>
          </a:p>
          <a:p>
            <a:pPr/>
          </a:p>
        </p:txBody>
      </p:sp>
    </p:spTree>
  </p:cSld>
  <p:clrMapOvr>
    <a:masterClrMapping/>
  </p:clrMapOvr>
  <p:timing>
    <p:tnLst>
      <p:par>
        <p:cTn id="1" dur="indefinite" restart="never" nodeType="tmRoot"/>
      </p:par>
    </p:tnLst>
  </p:timing>
</p:sld>
</file>

<file path=ppt/slides/slide2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fBgAAEAAAACYAAAAIAAAAfXD///////8="/>
              </a:ext>
            </a:extLst>
          </p:cNvSpPr>
          <p:nvPr>
            <p:ph type="title"/>
          </p:nvPr>
        </p:nvSpPr>
        <p:spPr>
          <a:xfrm>
            <a:off x="457200" y="274320"/>
            <a:ext cx="8229600" cy="802005"/>
          </a:xfrm>
          <a:noFill/>
          <a:ln>
            <a:noFill/>
          </a:ln>
          <a:effectLst/>
        </p:spPr>
        <p:txBody>
          <a:bodyPr vert="horz" wrap="square" numCol="1" spcCol="215900" anchor="ctr">
            <a:prstTxWarp prst="textNoShape">
              <a:avLst/>
            </a:prstTxWarp>
          </a:bodyPr>
          <a:lstStyle/>
          <a:p>
            <a:pPr>
              <a:defRPr sz="2000" b="1"/>
            </a:pPr>
            <a:r>
              <a:t>Womit anfangen? Braucht mein Kind einen eigenen Computer?</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nwYAANo1AADxKgAAEAAAACYAAAAIAAAA//////////8="/>
              </a:ext>
            </a:extLst>
          </p:cNvSpPr>
          <p:nvPr/>
        </p:nvSpPr>
        <p:spPr>
          <a:xfrm>
            <a:off x="502285" y="1076325"/>
            <a:ext cx="8251825" cy="5904230"/>
          </a:xfrm>
          <a:prstGeom prst="rect">
            <a:avLst/>
          </a:prstGeom>
          <a:noFill/>
          <a:ln>
            <a:noFill/>
          </a:ln>
          <a:effectLst/>
        </p:spPr>
        <p:txBody>
          <a:bodyPr vert="horz" wrap="square" numCol="1" spcCol="215900" anchor="t"/>
          <a:lstStyle/>
          <a:p>
            <a:pPr>
              <a:defRPr sz="1600"/>
            </a:pPr>
            <a:r>
              <a:t>Ein guter Start ist Scratch, dazu gleich mehr. Es läuft auf jedem Computersystem, so dass Sie keinen eigenen Computer für Ihr Kind kaufen müssen.</a:t>
            </a:r>
          </a:p>
          <a:p>
            <a:pPr>
              <a:defRPr sz="1600"/>
            </a:pPr>
          </a:p>
          <a:p>
            <a:pPr>
              <a:defRPr sz="1600"/>
            </a:pPr>
            <a:r>
              <a:t>Weiter unten im Text werden zwar der Raspberry Pi und der Calliope Mini beschrieben. Beide sind toll, aber zwingend notwendig sind sie nicht. Auch Robotik-Sets für Kinder sind toll, aber teuer.</a:t>
            </a:r>
          </a:p>
          <a:p>
            <a:pPr>
              <a:defRPr sz="1600"/>
            </a:pPr>
          </a:p>
          <a:p>
            <a:pPr>
              <a:defRPr sz="1600"/>
            </a:pPr>
            <a:r>
              <a:t>Für den Anfang reicht es deshalb völlig, am Eltern-PC ein eigenes, eingeschränktes Nutzerkonto für das Kind anzulegen. Kostet nichts und das Kind ist stolz, wenn es ein eigenes Passwort kriegt. Alle Betriebssysteme (Windows, Apple OS X, Linux) bieten diese Möglichkeit an.</a:t>
            </a:r>
          </a:p>
          <a:p>
            <a:pPr>
              <a:defRPr sz="1600"/>
            </a:pPr>
          </a:p>
          <a:p>
            <a:pPr>
              <a:defRPr sz="1600"/>
            </a:pPr>
            <a:r>
              <a:t>Anschließend installieren Sie Scratch oder eine der anderen vorgestellten Programmiersprachen und können loslegen.</a:t>
            </a:r>
          </a:p>
          <a:p>
            <a:pPr>
              <a:defRPr sz="1600"/>
            </a:pPr>
          </a:p>
          <a:p>
            <a:pPr>
              <a:defRPr sz="1600"/>
            </a:pPr>
            <a:r>
              <a:t>Auf einem Altgerät sollten Sie nur ein aktuelles Betriebssystem verwenden, in der Windows-Welt ist das die Version Windows 10.</a:t>
            </a:r>
          </a:p>
          <a:p>
            <a:pPr>
              <a:defRPr sz="1600"/>
            </a:pPr>
          </a:p>
          <a:p>
            <a:pPr>
              <a:defRPr sz="1600"/>
            </a:pPr>
            <a:r>
              <a:t>Wenn Sie noch ein Gerät mit Windows XP, Windows 2000 oder Windows 7 haben sollten, können Sie darauf ein kostenlos erhältliches Linux installieren [2], z.B. das benutzerfreundliche Ubuntu [3].</a:t>
            </a:r>
          </a:p>
          <a:p>
            <a:pPr>
              <a:defRPr sz="1400"/>
            </a:pPr>
          </a:p>
          <a:p>
            <a:pPr>
              <a:defRPr sz="1400"/>
            </a:pPr>
            <a:r>
              <a:t>[1] https://www.lapstore.de</a:t>
            </a:r>
          </a:p>
          <a:p>
            <a:pPr>
              <a:defRPr sz="1400"/>
            </a:pPr>
            <a:r>
              <a:t>[2] https://shop.heise.de/katalog/ct-wissen-linux-2018</a:t>
            </a:r>
          </a:p>
          <a:p>
            <a:pPr>
              <a:defRPr sz="1400"/>
            </a:pPr>
            <a:r>
              <a:t>[3] https://ubuntu.com</a:t>
            </a:r>
          </a:p>
        </p:txBody>
      </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7+CQk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jCAAA8gcAAHctAAAiHQAAEAAAACYAAAAIAAAA//////////8="/>
              </a:ext>
            </a:extLst>
          </p:cNvSpPr>
          <p:nvPr/>
        </p:nvSpPr>
        <p:spPr>
          <a:xfrm>
            <a:off x="1363345" y="1291590"/>
            <a:ext cx="6027420" cy="3444240"/>
          </a:xfrm>
          <a:prstGeom prst="rect">
            <a:avLst/>
          </a:prstGeom>
          <a:noFill/>
          <a:ln>
            <a:noFill/>
          </a:ln>
          <a:effectLst/>
        </p:spPr>
        <p:txBody>
          <a:bodyPr vert="horz" wrap="square" numCol="1" spcCol="215900" anchor="t"/>
          <a:lstStyle/>
          <a:p>
            <a:pPr>
              <a:defRPr sz="4800" b="1"/>
            </a:pPr>
            <a:r>
              <a:t>Programmiersprache: ohne Hardware = online</a:t>
            </a:r>
          </a:p>
        </p:txBody>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AuBgAAEAAAACYAAAAIAAAAAQAAAAAAAAA="/>
              </a:ext>
            </a:extLst>
          </p:cNvSpPr>
          <p:nvPr>
            <p:ph type="title"/>
          </p:nvPr>
        </p:nvSpPr>
        <p:spPr>
          <a:xfrm>
            <a:off x="457200" y="274320"/>
            <a:ext cx="8229600" cy="730250"/>
          </a:xfrm>
        </p:spPr>
        <p:txBody>
          <a:bodyPr/>
          <a:lstStyle/>
          <a:p>
            <a:pPr>
              <a:defRPr b="1"/>
            </a:pPr>
            <a:r>
              <a:t>Programmiersprache: Scratch</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LtDAw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mAgAA8gcAAJ43AABnJgAAEAAAACYAAAAIAAAA//////////8="/>
              </a:ext>
            </a:extLst>
          </p:cNvSpPr>
          <p:nvPr/>
        </p:nvSpPr>
        <p:spPr>
          <a:xfrm>
            <a:off x="430530" y="1291590"/>
            <a:ext cx="8610600" cy="4951095"/>
          </a:xfrm>
          <a:prstGeom prst="rect">
            <a:avLst/>
          </a:prstGeom>
          <a:noFill/>
          <a:ln>
            <a:noFill/>
          </a:ln>
          <a:effectLst/>
        </p:spPr>
        <p:txBody>
          <a:bodyPr vert="horz" wrap="square" numCol="1" spcCol="215900" anchor="t"/>
          <a:lstStyle/>
          <a:p>
            <a:pPr>
              <a:defRPr sz="1400"/>
            </a:pPr>
            <a:r>
              <a:t>Kostenlose visuelle Programmiersprache für Kinder. Man programiert mit Puzzlestücken, die man am Bildschirm zu einer Art Flussdiagramm zusammenstöpselt. Sehr niedrige Einstiegshürde, schnelle Erfolgserlebnisse und sofortige Anregungen, kreativ zu werden, indem man z.B. die Grafiken verändert. Geeignet ab 1. Klasse bzw.</a:t>
            </a:r>
            <a:r>
              <a:rPr u="sng"/>
              <a:t> sobald das</a:t>
            </a:r>
            <a:endParaRPr u="sng"/>
          </a:p>
          <a:p>
            <a:pPr>
              <a:defRPr sz="1400"/>
            </a:pPr>
            <a:r>
              <a:rPr u="sng"/>
              <a:t>Kind lesen kann</a:t>
            </a:r>
            <a:r>
              <a:t>. Bleibt bis zur 7. Klasse interessant.</a:t>
            </a:r>
          </a:p>
          <a:p>
            <a:pPr>
              <a:defRPr sz="1400"/>
            </a:pPr>
          </a:p>
          <a:p>
            <a:pPr>
              <a:defRPr sz="1400"/>
            </a:pPr>
            <a:r>
              <a:t>Es gibt online sehr viel gutes kostenloses Lehrmaterial, nicht nur auf der offiziellen Homepage [1], sondern z.B. auch deutschsprachig hier[2] oder bei Appcamps [3].</a:t>
            </a:r>
          </a:p>
          <a:p>
            <a:pPr>
              <a:defRPr sz="1400"/>
            </a:pPr>
          </a:p>
          <a:p>
            <a:pPr>
              <a:defRPr sz="1400"/>
            </a:pPr>
            <a:r>
              <a:t>Ein sehr guter Start ist, mit dem Kind die Einführungs-Scratchcards [4] durchzugehen. Diese erklären schnell und kompakt alle Grundlagen. Danach kann man nach Herzenslust eigene Projekte angehen.</a:t>
            </a:r>
          </a:p>
          <a:p>
            <a:pPr>
              <a:defRPr sz="1400"/>
            </a:pPr>
          </a:p>
          <a:p>
            <a:pPr>
              <a:defRPr sz="1400"/>
            </a:pPr>
            <a:r>
              <a:t>Scratch funktioniert sehr ähnlich wie ein Videospiel, es gibt (Spiel-)Figuren, deren Verhalten in Skripten festgelegt wird, und die dann auf einer Bühne (dem Bildhintergrund) miteinander erscheinen.</a:t>
            </a:r>
          </a:p>
          <a:p>
            <a:pPr>
              <a:defRPr sz="1400"/>
            </a:pPr>
            <a:r>
              <a:t>Damit ist es ideal, um einfache alte Videospiele wie Pong, Frogger, Lunar Lander etc. nachzubauen. Oder sich eigene Videospiele auszudenken.</a:t>
            </a:r>
          </a:p>
          <a:p>
            <a:pPr>
              <a:defRPr sz="1400"/>
            </a:pPr>
          </a:p>
          <a:p>
            <a:pPr>
              <a:defRPr sz="1400"/>
            </a:pPr>
            <a:r>
              <a:t>Ein gutes Buch dafür ist "Spiele programmieren supereasy: Coole Games mit Scratch".</a:t>
            </a:r>
          </a:p>
          <a:p>
            <a:pPr>
              <a:defRPr sz="1400"/>
            </a:pPr>
          </a:p>
          <a:p>
            <a:pPr>
              <a:defRPr sz="1400"/>
            </a:pPr>
            <a:r>
              <a:t>Es gibt diverse Erweiterungen, z.B. Anbindung an Sensoren, an die Raspberry Pi Schnittstellen, an Lego Mindstorms usw.</a:t>
            </a:r>
          </a:p>
          <a:p>
            <a:pPr>
              <a:defRPr sz="1400"/>
            </a:pPr>
          </a:p>
          <a:p>
            <a:pPr>
              <a:defRPr sz="1400"/>
            </a:pPr>
            <a:r>
              <a:t>[1] https://scratch.mit.edu</a:t>
            </a:r>
          </a:p>
          <a:p>
            <a:pPr>
              <a:defRPr sz="1400"/>
            </a:pPr>
            <a:r>
              <a:t>[2]http://scratched.gse.harvard.edu/resources/search/results/taxonomy_1138.html</a:t>
            </a:r>
          </a:p>
          <a:p>
            <a:pPr>
              <a:defRPr sz="1400"/>
            </a:pPr>
            <a:r>
              <a:t>[3] https://appcamps.de/unterrichtsmaterial/scratch/</a:t>
            </a:r>
          </a:p>
          <a:p>
            <a:pPr>
              <a:defRPr sz="1400"/>
            </a:pPr>
            <a:r>
              <a:t>[4] http://scratched.gse.harvard.edu/resources/deutsche-scratch-cards.html</a:t>
            </a:r>
          </a:p>
        </p:txBody>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jQAAAJcJAAAtNwAAVx8AABAAAAAmAAAACAAAAP//////////"/>
              </a:ext>
            </a:extLst>
          </p:cNvPicPr>
          <p:nvPr/>
        </p:nvPicPr>
        <p:blipFill>
          <a:blip r:embed="rId2"/>
          <a:stretch>
            <a:fillRect/>
          </a:stretch>
        </p:blipFill>
        <p:spPr>
          <a:xfrm>
            <a:off x="89535" y="1558925"/>
            <a:ext cx="8879840" cy="3535680"/>
          </a:xfrm>
          <a:prstGeom prst="rect">
            <a:avLst/>
          </a:prstGeom>
          <a:noFill/>
          <a:ln>
            <a:noFill/>
          </a:ln>
          <a:effectLst/>
        </p:spPr>
      </p:pic>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tEwAAigQAAE4kAADKBgAAAAAAACYAAAAIAAAA//////////8="/>
              </a:ext>
            </a:extLst>
          </p:cNvSpPr>
          <p:nvPr/>
        </p:nvSpPr>
        <p:spPr>
          <a:xfrm>
            <a:off x="3239135" y="737870"/>
            <a:ext cx="2662555" cy="365760"/>
          </a:xfrm>
          <a:prstGeom prst="rect">
            <a:avLst/>
          </a:prstGeom>
          <a:noFill/>
          <a:ln>
            <a:noFill/>
          </a:ln>
          <a:effectLst/>
        </p:spPr>
        <p:txBody>
          <a:bodyPr vert="horz" wrap="square" numCol="1" spcCol="215900" anchor="t"/>
          <a:lstStyle/>
          <a:p>
            <a:pPr/>
            <a:r>
              <a:t>https://scratch.mit.edu/</a:t>
            </a:r>
          </a:p>
        </p:txBody>
      </p:sp>
      <p:sp>
        <p:nvSpPr>
          <p:cNvPr id="4" name="Textbox2"/>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OgGBv0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MDgAAtiMAAEknAAD2JQAAAAAAACYAAAAIAAAA//////////8="/>
              </a:ext>
            </a:extLst>
          </p:cNvSpPr>
          <p:nvPr/>
        </p:nvSpPr>
        <p:spPr>
          <a:xfrm>
            <a:off x="2283460" y="5805170"/>
            <a:ext cx="4102735" cy="365760"/>
          </a:xfrm>
          <a:prstGeom prst="rect">
            <a:avLst/>
          </a:prstGeom>
          <a:noFill/>
          <a:ln>
            <a:noFill/>
          </a:ln>
          <a:effectLst/>
        </p:spPr>
        <p:txBody>
          <a:bodyPr vert="horz" wrap="square" numCol="1" spcCol="215900" anchor="t"/>
          <a:lstStyle/>
          <a:p>
            <a:pPr/>
            <a:r>
              <a:t>https://scratch.mit.edu/users/RAO003/</a:t>
            </a:r>
          </a:p>
        </p:txBody>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QAAAFUQAAALGgAApSIAAAAAAAAmAAAACAAAAP//////////"/>
              </a:ext>
            </a:extLst>
          </p:cNvPicPr>
          <p:nvPr/>
        </p:nvPicPr>
        <p:blipFill>
          <a:blip r:embed="rId2"/>
          <a:stretch>
            <a:fillRect/>
          </a:stretch>
        </p:blipFill>
        <p:spPr>
          <a:xfrm>
            <a:off x="66675" y="2654935"/>
            <a:ext cx="4166870" cy="2976880"/>
          </a:xfrm>
          <a:prstGeom prst="rect">
            <a:avLst/>
          </a:prstGeom>
          <a:noFill/>
          <a:ln>
            <a:noFill/>
          </a:ln>
          <a:effectLst/>
        </p:spPr>
      </p:pic>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0BQAAtgkAAN8iAAD2CwAAAAAAACYAAAAIAAAA//////////8="/>
              </a:ext>
            </a:extLst>
          </p:cNvSpPr>
          <p:nvPr/>
        </p:nvSpPr>
        <p:spPr>
          <a:xfrm>
            <a:off x="845820" y="1578610"/>
            <a:ext cx="4822825" cy="365760"/>
          </a:xfrm>
          <a:prstGeom prst="rect">
            <a:avLst/>
          </a:prstGeom>
          <a:noFill/>
          <a:ln>
            <a:noFill/>
          </a:ln>
          <a:effectLst/>
        </p:spPr>
        <p:txBody>
          <a:bodyPr vert="horz" wrap="square" numCol="1" spcCol="215900" anchor="t"/>
          <a:lstStyle/>
          <a:p>
            <a:pPr/>
            <a:r>
              <a:t>https://www.tinkercad.com/things/kk2fKXfa5l0</a:t>
            </a:r>
          </a:p>
        </p:txBody>
      </p:sp>
      <p:pic>
        <p:nvPicPr>
          <p:cNvPr id="4" name="Picture2"/>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oBwAAFUQAABLNgAAOCgAAAAAAAAmAAAACAAAAP//////////"/>
              </a:ext>
            </a:extLst>
          </p:cNvPicPr>
          <p:nvPr/>
        </p:nvPicPr>
        <p:blipFill>
          <a:blip r:embed="rId3"/>
          <a:stretch>
            <a:fillRect/>
          </a:stretch>
        </p:blipFill>
        <p:spPr>
          <a:xfrm>
            <a:off x="4653280" y="2654935"/>
            <a:ext cx="4172585" cy="3883025"/>
          </a:xfrm>
          <a:prstGeom prst="rect">
            <a:avLst/>
          </a:prstGeom>
          <a:noFill/>
          <a:ln>
            <a:noFill/>
          </a:ln>
          <a:effectLst/>
        </p:spPr>
      </p:pic>
      <p:sp>
        <p:nvSpPr>
          <p:cNvPr id="5" name="SlideTitle1"/>
          <p:cNvSpPr>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4R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AuBgAAAAAAACYAAAAIAAAA//////////8="/>
              </a:ext>
            </a:extLst>
          </p:cNvSpPr>
          <p:nvPr/>
        </p:nvSpPr>
        <p:spPr>
          <a:xfrm>
            <a:off x="457200" y="274320"/>
            <a:ext cx="8229600" cy="730250"/>
          </a:xfrm>
          <a:prstGeom prst="rect">
            <a:avLst/>
          </a:prstGeom>
          <a:noFill/>
          <a:ln>
            <a:noFill/>
          </a:ln>
          <a:effectLst/>
        </p:spPr>
        <p:txBody>
          <a:bodyPr vert="horz" wrap="square" numCol="1" spcCol="215900" anchor="ctr"/>
          <a:lstStyle/>
          <a:p>
            <a:pPr algn="ctr">
              <a:defRPr sz="4400" b="1">
                <a:solidFill>
                  <a:schemeClr val="tx2"/>
                </a:solidFill>
              </a:defRPr>
            </a:pPr>
            <a:r>
              <a:t>Tinkercad: Arduino C</a:t>
            </a:r>
          </a:p>
        </p:txBody>
      </p:sp>
    </p:spTree>
  </p:cSld>
  <p:clrMapOvr>
    <a:masterClrMapping/>
  </p:clrMapOvr>
  <p:timing>
    <p:tnLst>
      <p:par>
        <p:cTn id="1" dur="indefinite" restart="never" nodeType="tmRoot"/>
      </p:par>
    </p:tnLst>
  </p:timing>
</p:sld>
</file>

<file path=ppt/slides/slide2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5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MMAAADkOQAAtC0AAAAAAAAmAAAACAAAAP//////////"/>
              </a:ext>
            </a:extLst>
          </p:cNvPicPr>
          <p:nvPr/>
        </p:nvPicPr>
        <p:blipFill>
          <a:blip r:embed="rId2"/>
          <a:stretch>
            <a:fillRect/>
          </a:stretch>
        </p:blipFill>
        <p:spPr>
          <a:xfrm>
            <a:off x="123825" y="123825"/>
            <a:ext cx="9286875" cy="7305675"/>
          </a:xfrm>
          <a:prstGeom prst="rect">
            <a:avLst/>
          </a:prstGeom>
          <a:noFill/>
          <a:ln>
            <a:noFill/>
          </a:ln>
          <a:effectLst/>
        </p:spPr>
      </p:pic>
    </p:spTree>
  </p:cSld>
  <p:clrMapOvr>
    <a:masterClrMapping/>
  </p:clrMapOvr>
  <p:timing>
    <p:tnLst>
      <p:par>
        <p:cTn id="1" dur="indefinite" restart="never" nodeType="tmRoot"/>
      </p:par>
    </p:tnLst>
  </p:timing>
</p:sld>
</file>

<file path=ppt/slides/slide2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l/w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F////SScAAK8NAACJKQAAAAAAACYAAAAIAAAA//////////8="/>
              </a:ext>
            </a:extLst>
          </p:cNvSpPr>
          <p:nvPr/>
        </p:nvSpPr>
        <p:spPr>
          <a:xfrm>
            <a:off x="-78105" y="6386195"/>
            <a:ext cx="2302510" cy="365760"/>
          </a:xfrm>
          <a:prstGeom prst="rect">
            <a:avLst/>
          </a:prstGeom>
          <a:noFill/>
          <a:ln>
            <a:noFill/>
          </a:ln>
          <a:effectLst/>
        </p:spPr>
        <p:txBody>
          <a:bodyPr vert="horz" wrap="square" numCol="1" spcCol="215900" anchor="t"/>
          <a:lstStyle/>
          <a:p>
            <a:pPr/>
            <a:r>
              <a:t>https://edublocks.org/</a:t>
            </a: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JAQ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yAYAANEHAADaNQAAKygAAAAAAAAmAAAACAAAAP//////////"/>
              </a:ext>
            </a:extLst>
          </p:cNvPicPr>
          <p:nvPr/>
        </p:nvPicPr>
        <p:blipFill>
          <a:blip r:embed="rId2"/>
          <a:stretch>
            <a:fillRect/>
          </a:stretch>
        </p:blipFill>
        <p:spPr>
          <a:xfrm>
            <a:off x="1102360" y="1270635"/>
            <a:ext cx="7651750" cy="5259070"/>
          </a:xfrm>
          <a:prstGeom prst="rect">
            <a:avLst/>
          </a:prstGeom>
          <a:noFill/>
          <a:ln>
            <a:noFill/>
          </a:ln>
          <a:effectLst/>
        </p:spPr>
      </p:pic>
      <p:sp>
        <p:nvSpPr>
          <p:cNvPr id="4" name="SlideTitle1"/>
          <p:cNvSpPr>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5AwAA4gAAAJk2AABgBQAAAAAAACYAAAAIAAAA//////////8="/>
              </a:ext>
            </a:extLst>
          </p:cNvSpPr>
          <p:nvPr/>
        </p:nvSpPr>
        <p:spPr>
          <a:xfrm>
            <a:off x="645795" y="143510"/>
            <a:ext cx="8229600" cy="730250"/>
          </a:xfrm>
          <a:prstGeom prst="rect">
            <a:avLst/>
          </a:prstGeom>
          <a:noFill/>
          <a:ln>
            <a:noFill/>
          </a:ln>
          <a:effectLst/>
        </p:spPr>
        <p:txBody>
          <a:bodyPr vert="horz" wrap="square" numCol="1" spcCol="215900" anchor="ctr"/>
          <a:lstStyle/>
          <a:p>
            <a:pPr algn="ctr">
              <a:defRPr sz="4400" b="1">
                <a:solidFill>
                  <a:schemeClr val="tx2"/>
                </a:solidFill>
              </a:defRPr>
            </a:pPr>
            <a:r>
              <a:t>EduBlocks: Python</a:t>
            </a: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f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DwAAAAb+//9AOAAAQisAABAAAAAmAAAACAAAAP//////////"/>
              </a:ext>
            </a:extLst>
          </p:cNvPicPr>
          <p:nvPr/>
        </p:nvPicPr>
        <p:blipFill>
          <a:blip r:embed="rId2"/>
          <a:stretch>
            <a:fillRect/>
          </a:stretch>
        </p:blipFill>
        <p:spPr>
          <a:xfrm>
            <a:off x="9525" y="-321310"/>
            <a:ext cx="9134475" cy="7353300"/>
          </a:xfrm>
          <a:prstGeom prst="rect">
            <a:avLst/>
          </a:prstGeom>
          <a:noFill/>
          <a:ln>
            <a:noFill/>
          </a:ln>
          <a:effectLst/>
        </p:spPr>
      </p:pic>
    </p:spTree>
  </p:cSld>
  <p:clrMapOvr>
    <a:masterClrMapping/>
  </p:clrMapOvr>
  <p:timing>
    <p:tnLst>
      <p:par>
        <p:cTn id="1" dur="indefinite" restart="never" nodeType="tmRoot"/>
      </p:par>
    </p:tnLst>
  </p:timing>
</p:sld>
</file>

<file path=ppt/slides/slide3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vQUAADMCAAB1LwAAKygAAAAAAAAmAAAACAAAAP//////////"/>
              </a:ext>
            </a:extLst>
          </p:cNvPicPr>
          <p:nvPr/>
        </p:nvPicPr>
        <p:blipFill>
          <a:blip r:embed="rId2"/>
          <a:stretch>
            <a:fillRect/>
          </a:stretch>
        </p:blipFill>
        <p:spPr>
          <a:xfrm>
            <a:off x="932815" y="357505"/>
            <a:ext cx="6781800" cy="6172200"/>
          </a:xfrm>
          <a:prstGeom prst="rect">
            <a:avLst/>
          </a:prstGeom>
          <a:noFill/>
          <a:ln>
            <a:noFill/>
          </a:ln>
          <a:effectLst/>
        </p:spPr>
      </p:pic>
    </p:spTree>
  </p:cSld>
  <p:clrMapOvr>
    <a:masterClrMapping/>
  </p:clrMapOvr>
  <p:timing>
    <p:tnLst>
      <p:par>
        <p:cTn id="1" dur="indefinite" restart="never" nodeType="tmRoot"/>
      </p:par>
    </p:tnLst>
  </p:timing>
</p:sld>
</file>

<file path=ppt/slides/slide3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vYTps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cAADUCAADhMQAAACgAAAAAAAAmAAAACAAAAP//////////"/>
              </a:ext>
            </a:extLst>
          </p:cNvPicPr>
          <p:nvPr/>
        </p:nvPicPr>
        <p:blipFill>
          <a:blip r:embed="rId2"/>
          <a:stretch>
            <a:fillRect/>
          </a:stretch>
        </p:blipFill>
        <p:spPr>
          <a:xfrm>
            <a:off x="1297940" y="358775"/>
            <a:ext cx="6810375" cy="6143625"/>
          </a:xfrm>
          <a:prstGeom prst="rect">
            <a:avLst/>
          </a:prstGeom>
          <a:noFill/>
          <a:ln>
            <a:noFill/>
          </a:ln>
          <a:effectLst/>
        </p:spPr>
      </p:pic>
    </p:spTree>
  </p:cSld>
  <p:clrMapOvr>
    <a:masterClrMapping/>
  </p:clrMapOvr>
  <p:timing>
    <p:tnLst>
      <p:par>
        <p:cTn id="1" dur="indefinite" restart="never" nodeType="tmRoot"/>
      </p:par>
    </p:tnLst>
  </p:timing>
</p:sld>
</file>

<file path=ppt/slides/slide3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7+CQk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jCAAA8gcAAHctAAAiHQAAAAAAACYAAAAIAAAA//////////8="/>
              </a:ext>
            </a:extLst>
          </p:cNvSpPr>
          <p:nvPr/>
        </p:nvSpPr>
        <p:spPr>
          <a:xfrm>
            <a:off x="1363345" y="1291590"/>
            <a:ext cx="6027420" cy="3444240"/>
          </a:xfrm>
          <a:prstGeom prst="rect">
            <a:avLst/>
          </a:prstGeom>
          <a:noFill/>
          <a:ln>
            <a:noFill/>
          </a:ln>
          <a:effectLst/>
        </p:spPr>
        <p:txBody>
          <a:bodyPr vert="horz" wrap="square" numCol="1" spcCol="215900" anchor="t"/>
          <a:lstStyle/>
          <a:p>
            <a:pPr>
              <a:defRPr sz="4800" b="1"/>
            </a:pPr>
            <a:r>
              <a:t>Programmiersprache: mit Hardware = online</a:t>
            </a:r>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9BQAAEAAAACYAAAAIAAAAAQAAAAAAAAA="/>
              </a:ext>
            </a:extLst>
          </p:cNvSpPr>
          <p:nvPr>
            <p:ph type="title"/>
          </p:nvPr>
        </p:nvSpPr>
        <p:spPr>
          <a:xfrm>
            <a:off x="457200" y="274320"/>
            <a:ext cx="8229600" cy="658495"/>
          </a:xfrm>
        </p:spPr>
        <p:txBody>
          <a:bodyPr/>
          <a:lstStyle/>
          <a:p>
            <a:pPr/>
            <a:r>
              <a:t>Kindercomputer: Raspberry Pi</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GtBjpI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mAgAAEAcAAC03AAArKAAAEAAAACYAAAAIAAAA//////////8="/>
              </a:ext>
            </a:extLst>
          </p:cNvSpPr>
          <p:nvPr/>
        </p:nvSpPr>
        <p:spPr>
          <a:xfrm>
            <a:off x="430530" y="1148080"/>
            <a:ext cx="8538845" cy="5381625"/>
          </a:xfrm>
          <a:prstGeom prst="rect">
            <a:avLst/>
          </a:prstGeom>
          <a:noFill/>
          <a:ln>
            <a:noFill/>
          </a:ln>
          <a:effectLst/>
        </p:spPr>
        <p:txBody>
          <a:bodyPr vert="horz" wrap="square" numCol="1" spcCol="215900" anchor="t"/>
          <a:lstStyle/>
          <a:p>
            <a:pPr>
              <a:defRPr sz="1200"/>
            </a:pPr>
            <a:r>
              <a:t>Der Raspberry Pi [1] war mal ein britisches Projekt, um Schülern einen robusten Kleincomputer in die Hand drücken zu können. Das Ding wurde aber so erfolgreich, dass jetzt eine riesige Bastel-Community verrückte Dinge damit macht.</a:t>
            </a:r>
          </a:p>
          <a:p>
            <a:pPr>
              <a:defRPr sz="1200"/>
            </a:pPr>
          </a:p>
          <a:p>
            <a:pPr>
              <a:defRPr sz="1200"/>
            </a:pPr>
            <a:r>
              <a:t>Aktuell ist die vierte Generation, bei Gebrauchtkauf ist die dritte Generation auch noch okay.</a:t>
            </a:r>
          </a:p>
          <a:p>
            <a:pPr>
              <a:defRPr sz="1200"/>
            </a:pPr>
          </a:p>
          <a:p>
            <a:pPr>
              <a:defRPr sz="1200"/>
            </a:pPr>
            <a:r>
              <a:t>Achtung, man benötigt eine ganze Menge Zubehör und das läppert sich:</a:t>
            </a:r>
          </a:p>
          <a:p>
            <a:pPr>
              <a:defRPr sz="1200"/>
            </a:pPr>
          </a:p>
          <a:p>
            <a:pPr>
              <a:defRPr sz="1200"/>
            </a:pPr>
            <a:r>
              <a:t>- die Platine (ca. 35€)</a:t>
            </a:r>
          </a:p>
          <a:p>
            <a:pPr>
              <a:defRPr sz="1200"/>
            </a:pPr>
            <a:r>
              <a:t>- Gehäuse</a:t>
            </a:r>
          </a:p>
          <a:p>
            <a:pPr>
              <a:defRPr sz="1200"/>
            </a:pPr>
            <a:r>
              <a:t>- Netzteil</a:t>
            </a:r>
          </a:p>
          <a:p>
            <a:pPr>
              <a:defRPr sz="1200"/>
            </a:pPr>
            <a:r>
              <a:t>- Kabel zum Monitor</a:t>
            </a:r>
          </a:p>
          <a:p>
            <a:pPr>
              <a:defRPr sz="1200"/>
            </a:pPr>
            <a:r>
              <a:t>- Micro-SD-Speicherkarte</a:t>
            </a:r>
          </a:p>
          <a:p>
            <a:pPr>
              <a:defRPr sz="1200"/>
            </a:pPr>
            <a:r>
              <a:t>- USB-Maus</a:t>
            </a:r>
          </a:p>
          <a:p>
            <a:pPr>
              <a:defRPr sz="1200"/>
            </a:pPr>
            <a:r>
              <a:t>- USB-Tastatur</a:t>
            </a:r>
          </a:p>
          <a:p>
            <a:pPr>
              <a:defRPr sz="1200"/>
            </a:pPr>
            <a:r>
              <a:t>- Monitor/Fernseher mit HDMI-Anschluss</a:t>
            </a:r>
          </a:p>
          <a:p>
            <a:pPr>
              <a:defRPr sz="1200"/>
            </a:pPr>
          </a:p>
          <a:p>
            <a:pPr>
              <a:defRPr sz="1200"/>
            </a:pPr>
            <a:r>
              <a:t>Ein guter Lieferant dafür ist Berrybase [2].</a:t>
            </a:r>
          </a:p>
          <a:p>
            <a:pPr>
              <a:defRPr sz="1200"/>
            </a:pPr>
          </a:p>
          <a:p>
            <a:pPr>
              <a:defRPr sz="1200"/>
            </a:pPr>
            <a:r>
              <a:t>Die Software ist umsonst [3] und muss selbst auf die Speicherkarte kopiert werden [4]. Auch wenn die offizielle Homepage [1]</a:t>
            </a:r>
          </a:p>
          <a:p>
            <a:pPr>
              <a:defRPr sz="1200"/>
            </a:pPr>
            <a:r>
              <a:t>englischsprachig ist, wurde die Software fast vollständig deutschsprachig übersetzt und ist damit auch für Grundschüler nutzbar.</a:t>
            </a:r>
          </a:p>
          <a:p>
            <a:pPr>
              <a:defRPr sz="1200"/>
            </a:pPr>
          </a:p>
          <a:p>
            <a:pPr>
              <a:defRPr sz="1200"/>
            </a:pPr>
            <a:r>
              <a:t>Der Raspi hat eine Steckleiste, über die man Sensoren, Kameras, Displays, Leuchtdioden, Robotersteuerungen usw. usf. anschließen kann. Inspiration findet man dafür online bei diversen Bastler-Blogs, im MAKE-Magazin und auch bei den passenden Online-Shops [6].</a:t>
            </a:r>
          </a:p>
          <a:p>
            <a:pPr>
              <a:defRPr sz="1200"/>
            </a:pPr>
          </a:p>
          <a:p>
            <a:pPr>
              <a:defRPr sz="1200"/>
            </a:pPr>
            <a:r>
              <a:t>[1] https://www.raspberrypi.org</a:t>
            </a:r>
          </a:p>
          <a:p>
            <a:pPr>
              <a:defRPr sz="1200"/>
            </a:pPr>
            <a:r>
              <a:t>[2] https://www.berrybase.de/neu/raspberry-pi-4-computer-modell-b-4gb-light-starter-set</a:t>
            </a:r>
          </a:p>
          <a:p>
            <a:pPr>
              <a:defRPr sz="1200"/>
            </a:pPr>
            <a:r>
              <a:t>[3] https://www.raspberrypi.org/downloads/raspbian/</a:t>
            </a:r>
          </a:p>
          <a:p>
            <a:pPr>
              <a:defRPr sz="1200"/>
            </a:pPr>
            <a:r>
              <a:t>[4] https://www.raspberrypi.org/documentation/installation/installing-images/README.md</a:t>
            </a:r>
          </a:p>
          <a:p>
            <a:pPr>
              <a:defRPr sz="1200"/>
            </a:pPr>
            <a:r>
              <a:t>[6] https://www.berrybase.de/raspberry-pi-co/raspberry-pi/</a:t>
            </a:r>
          </a:p>
        </p:txBody>
      </p:sp>
    </p:spTree>
  </p:cSld>
  <p:clrMapOvr>
    <a:masterClrMapping/>
  </p:clrMapOvr>
  <p:timing>
    <p:tnLst>
      <p:par>
        <p:cTn id="1" dur="indefinite" restart="never" nodeType="tmRoot"/>
      </p:par>
    </p:tnLst>
  </p:timing>
</p:sld>
</file>

<file path=ppt/slides/slide3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DcMrKGPgUSP62RtIkNhde/HgAAAGgAAAAAAAAAAAAAAAAAAAAAAAAAAAAAABAnAAAQJwAAAAAAAAAAAAAAAAAAAAAAAAAAAAAAAAAAAAAAAAAAAAAUAAAAAAAAAMDA/wAAAAAAZAAAADIAAAAAAAAAZAAAAAAAAAB/f38ACgAAAB8AAABUAAAAu+DjBf///wEAAAAAAAAAAAAAAAAAAAAAAAAAAAAAAAAAAAAAAAAAAAAAAAJ/f38AgICAA8zMzADAwP8Af39/AAAAAAAAAAAAAAAAAP///wAAAAAAIQAAABgAAAAUAAAAAAAAAKYIAADTOAAA3yIAABAAAAAmAAAACAAAAP//////////"/>
              </a:ext>
            </a:extLst>
          </p:cNvPicPr>
          <p:nvPr/>
        </p:nvPicPr>
        <p:blipFill>
          <a:blip r:embed="rId2"/>
          <a:stretch>
            <a:fillRect/>
          </a:stretch>
        </p:blipFill>
        <p:spPr>
          <a:xfrm>
            <a:off x="0" y="1405890"/>
            <a:ext cx="9237345" cy="4262755"/>
          </a:xfrm>
          <a:prstGeom prst="rect">
            <a:avLst/>
          </a:prstGeom>
          <a:noFill/>
          <a:ln>
            <a:noFill/>
          </a:ln>
          <a:effectLst/>
        </p:spPr>
      </p:pic>
    </p:spTree>
  </p:cSld>
  <p:clrMapOvr>
    <a:masterClrMapping/>
  </p:clrMapOvr>
  <p:timing>
    <p:tnLst>
      <p:par>
        <p:cTn id="1" dur="indefinite" restart="never" nodeType="tmRoot"/>
      </p:par>
    </p:tnLst>
  </p:timing>
</p:sld>
</file>

<file path=ppt/slides/slide3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AuBgAAAAAAACYAAAAIAAAAAQAAAAAAAAA="/>
              </a:ext>
            </a:extLst>
          </p:cNvSpPr>
          <p:nvPr>
            <p:ph type="title"/>
          </p:nvPr>
        </p:nvSpPr>
        <p:spPr>
          <a:xfrm>
            <a:off x="457200" y="274320"/>
            <a:ext cx="8229600" cy="730250"/>
          </a:xfrm>
        </p:spPr>
        <p:txBody>
          <a:bodyPr/>
          <a:lstStyle/>
          <a:p>
            <a:pPr/>
          </a:p>
          <a:p>
            <a:pPr/>
            <a:r>
              <a:t> Calliope Mini</a:t>
            </a:r>
          </a:p>
          <a:p>
            <a:pP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AMAskE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1AgAA8gcAAC03AAB+KQAAEAAAACYAAAAIAAAA//////////8="/>
              </a:ext>
            </a:extLst>
          </p:cNvSpPr>
          <p:nvPr/>
        </p:nvSpPr>
        <p:spPr>
          <a:xfrm>
            <a:off x="358775" y="1291590"/>
            <a:ext cx="8610600" cy="5453380"/>
          </a:xfrm>
          <a:prstGeom prst="rect">
            <a:avLst/>
          </a:prstGeom>
          <a:noFill/>
          <a:ln>
            <a:noFill/>
          </a:ln>
          <a:effectLst/>
        </p:spPr>
        <p:txBody>
          <a:bodyPr vert="horz" wrap="square" numCol="1" spcCol="215900" anchor="t"/>
          <a:lstStyle/>
          <a:p>
            <a:pPr>
              <a:defRPr sz="1400"/>
            </a:pPr>
            <a:r>
              <a:t>Der Raspi war ein "richtiger" Computer, Calliope Mini ist dagegen "nur" ein Microcontroller auf einer robusten Platine mit ein paar</a:t>
            </a:r>
          </a:p>
          <a:p>
            <a:pPr>
              <a:defRPr sz="1400"/>
            </a:pPr>
            <a:r>
              <a:t>mitgelieferten Sensoren und Leuchtdioden [1]. (Calliope ist die deutsche Schwester vom britischen Microbit [2].) Geeignet ab 3. Klasse.</a:t>
            </a:r>
          </a:p>
          <a:p>
            <a:pPr>
              <a:defRPr sz="1400"/>
            </a:pPr>
          </a:p>
          <a:p>
            <a:pPr>
              <a:defRPr sz="1400"/>
            </a:pPr>
            <a:r>
              <a:t>Zum Programmieren braucht man einen separaten Computer mit Browser, das geht mit Linux, MacOS, Windows oder Chromebook. Die Programmierung ist sehr ähnlich zu Scratch (Fortgeschrittene können aber auch Python benutzen).</a:t>
            </a:r>
          </a:p>
          <a:p>
            <a:pPr>
              <a:defRPr sz="1400"/>
            </a:pPr>
          </a:p>
          <a:p>
            <a:pPr>
              <a:defRPr sz="1400"/>
            </a:pPr>
            <a:r>
              <a:t>Das Starterpaket [3] mit Kabel, Batteriefach und Anleitung reicht völlig für den Start (man kommt also viel billiger weg als beim Raspi).</a:t>
            </a:r>
          </a:p>
          <a:p>
            <a:pPr>
              <a:defRPr sz="1400"/>
            </a:pPr>
            <a:r>
              <a:t>Lehrer können billigere/geförderte Klassen-Sets bestellen.</a:t>
            </a:r>
          </a:p>
          <a:p>
            <a:pPr>
              <a:defRPr sz="1400"/>
            </a:pPr>
          </a:p>
          <a:p>
            <a:pPr>
              <a:defRPr sz="1400"/>
            </a:pPr>
            <a:r>
              <a:t>Es gibt gute Bücher und kostenloses Lehrmaterial [4], wir nutzen im Kurs z.B. das von AppCamps [5].</a:t>
            </a:r>
          </a:p>
          <a:p>
            <a:pPr>
              <a:defRPr sz="1400"/>
            </a:pPr>
          </a:p>
          <a:p>
            <a:pPr>
              <a:defRPr sz="1400"/>
            </a:pPr>
            <a:r>
              <a:t>Der Calliope hat Anschlüsse, mit denen man weitere Sensoren und auch Motoren anschließen und dann z.B. ein Roboterauto bauen kann. Das kostet natürlich alles extra.</a:t>
            </a:r>
          </a:p>
          <a:p>
            <a:pPr>
              <a:defRPr sz="1400"/>
            </a:pPr>
          </a:p>
          <a:p>
            <a:pPr>
              <a:defRPr sz="1400"/>
            </a:pPr>
            <a:r>
              <a:t>[1] https://calliope.cc</a:t>
            </a:r>
          </a:p>
          <a:p>
            <a:pPr>
              <a:defRPr sz="1400"/>
            </a:pPr>
            <a:r>
              <a:t>[2] https://microbit.org/de/</a:t>
            </a:r>
          </a:p>
          <a:p>
            <a:pPr>
              <a:defRPr sz="1400"/>
            </a:pPr>
            <a:r>
              <a:t>[3]</a:t>
            </a:r>
          </a:p>
          <a:p>
            <a:pPr>
              <a:defRPr sz="1400"/>
            </a:pPr>
            <a:r>
              <a:t>https://www.berrybase.de/raspberry-pi-co/micro-bit-calliope/calliope-mini-icon</a:t>
            </a:r>
          </a:p>
          <a:p>
            <a:pPr>
              <a:defRPr sz="1400"/>
            </a:pPr>
            <a:r>
              <a:t>[4] https://calliope.cc/projekte</a:t>
            </a:r>
          </a:p>
          <a:p>
            <a:pPr>
              <a:defRPr sz="1400"/>
            </a:pPr>
            <a:r>
              <a:t>[5] https://appcamps.de/unterrichtsmaterial/calliope-mini/</a:t>
            </a:r>
          </a:p>
        </p:txBody>
      </p:sp>
    </p:spTree>
  </p:cSld>
  <p:clrMapOvr>
    <a:masterClrMapping/>
  </p:clrMapOvr>
  <p:timing>
    <p:tnLst>
      <p:par>
        <p:cTn id="1" dur="indefinite" restart="never" nodeType="tmRoot"/>
      </p:par>
    </p:tnLst>
  </p:timing>
</p:sld>
</file>

<file path=ppt/slides/slide3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PEGAABAOAAAXCQAABAAAAAmAAAACAAAAP//////////"/>
              </a:ext>
            </a:extLst>
          </p:cNvPicPr>
          <p:nvPr/>
        </p:nvPicPr>
        <p:blipFill>
          <a:blip r:embed="rId2"/>
          <a:stretch>
            <a:fillRect/>
          </a:stretch>
        </p:blipFill>
        <p:spPr>
          <a:xfrm>
            <a:off x="123825" y="1128395"/>
            <a:ext cx="9020175" cy="4782185"/>
          </a:xfrm>
          <a:prstGeom prst="rect">
            <a:avLst/>
          </a:prstGeom>
          <a:noFill/>
          <a:ln>
            <a:noFill/>
          </a:ln>
          <a:effectLst/>
        </p:spPr>
      </p:pic>
    </p:spTree>
  </p:cSld>
  <p:clrMapOvr>
    <a:masterClrMapping/>
  </p:clrMapOvr>
  <p:timing>
    <p:tnLst>
      <p:par>
        <p:cTn id="1" dur="indefinite" restart="never" nodeType="tmRoot"/>
      </p:par>
    </p:tnLst>
  </p:timing>
</p:sld>
</file>

<file path=ppt/slides/slide3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INOr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r>
              <a:t>Bastel-Elektronik: Arduino</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2AgAAmAoAAL02AACcKAAAEAAAACYAAAAIAAAA//////////8="/>
              </a:ext>
            </a:extLst>
          </p:cNvSpPr>
          <p:nvPr/>
        </p:nvSpPr>
        <p:spPr>
          <a:xfrm>
            <a:off x="359410" y="1722120"/>
            <a:ext cx="8538845" cy="4879340"/>
          </a:xfrm>
          <a:prstGeom prst="rect">
            <a:avLst/>
          </a:prstGeom>
          <a:noFill/>
          <a:ln>
            <a:noFill/>
          </a:ln>
          <a:effectLst/>
        </p:spPr>
        <p:txBody>
          <a:bodyPr vert="horz" wrap="square" numCol="1" spcCol="215900" anchor="t"/>
          <a:lstStyle/>
          <a:p>
            <a:pPr/>
            <a:r>
              <a:t>Wem Calliope Mini zu begrenzt ist, findet mit Arduino [1] eine Microcontroller-Plattform mit völliger Freiheit für Elektronik-Bastelprojekte. Es gibt eine angepasste Scratch-Variante</a:t>
            </a:r>
          </a:p>
          <a:p>
            <a:pPr/>
            <a:r>
              <a:t>[2], aber auch diverse andere Programmiersprachen dafür.</a:t>
            </a:r>
          </a:p>
          <a:p>
            <a:pPr/>
          </a:p>
          <a:p>
            <a:pPr/>
            <a:r>
              <a:t>Eine weltweite Community zeigt stolz ihre Projekte, darunter auch viele geeignet für Kinder [3]. Ein schönes Projekt ist der selbstgebaute Feinstaubsensor [4], für den es in Hamburg auch regelmäßige Eltern-/Kind-Workshops [5] gibt.</a:t>
            </a:r>
          </a:p>
          <a:p>
            <a:pPr/>
          </a:p>
          <a:p>
            <a:pPr/>
            <a:r>
              <a:t>[1] https://www.arduino.cc</a:t>
            </a:r>
          </a:p>
          <a:p>
            <a:pPr/>
            <a:r>
              <a:t>[2] http://s4a.cat</a:t>
            </a:r>
          </a:p>
          <a:p>
            <a:pPr/>
            <a:r>
              <a:t>[3] https://create.arduino.cc/projecthub/projects/tags/kids</a:t>
            </a:r>
          </a:p>
          <a:p>
            <a:pPr/>
            <a:r>
              <a:t>[4] https://luftdaten.info</a:t>
            </a:r>
          </a:p>
          <a:p>
            <a:pPr/>
            <a:r>
              <a:t>[5] https://codeforhamburg.org</a:t>
            </a:r>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EcHAACeNwAA3CAAABAAAAAmAAAACAAAAP//////////"/>
              </a:ext>
            </a:extLst>
          </p:cNvPicPr>
          <p:nvPr/>
        </p:nvPicPr>
        <p:blipFill>
          <a:blip r:embed="rId2"/>
          <a:stretch>
            <a:fillRect/>
          </a:stretch>
        </p:blipFill>
        <p:spPr>
          <a:xfrm>
            <a:off x="123825" y="1183005"/>
            <a:ext cx="8917305" cy="4158615"/>
          </a:xfrm>
          <a:prstGeom prst="rect">
            <a:avLst/>
          </a:prstGeom>
          <a:noFill/>
          <a:ln>
            <a:noFill/>
          </a:ln>
          <a:effectLst/>
        </p:spPr>
      </p:pic>
    </p:spTree>
  </p:cSld>
  <p:clrMapOvr>
    <a:masterClrMapping/>
  </p:clrMapOvr>
  <p:timing>
    <p:tnLst>
      <p:par>
        <p:cTn id="1" dur="indefinite" restart="never" nodeType="tmRoot"/>
      </p:par>
    </p:tnLst>
  </p:timing>
</p:sld>
</file>

<file path=ppt/slides/slide3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INOr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r>
              <a:t>Computerspiel: Minecraft</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BBnyv8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CmAgAAJwoAALw2AAANKQAAEAAAACYAAAAIAAAA//////////8="/>
              </a:ext>
            </a:extLst>
          </p:cNvSpPr>
          <p:nvPr/>
        </p:nvSpPr>
        <p:spPr>
          <a:xfrm>
            <a:off x="430530" y="1650365"/>
            <a:ext cx="8467090" cy="5022850"/>
          </a:xfrm>
          <a:prstGeom prst="rect">
            <a:avLst/>
          </a:prstGeom>
          <a:noFill/>
          <a:ln>
            <a:noFill/>
          </a:ln>
          <a:effectLst/>
        </p:spPr>
        <p:txBody>
          <a:bodyPr vert="horz" wrap="square" numCol="1" spcCol="215900" anchor="t"/>
          <a:lstStyle/>
          <a:p>
            <a:pPr/>
            <a:r>
              <a:t>Kostenlos in einer reduzierten Version auf dem Raspberry Pi dabei, ansonsten ab 24€ für diverse Systeme erhältlich [1]. Es gibt auch kostenlose Alternativen [2].</a:t>
            </a:r>
          </a:p>
          <a:p>
            <a:pPr/>
          </a:p>
          <a:p>
            <a:pPr/>
            <a:r>
              <a:t>Der große Spaß setzt erst ein, wenn man es gemeinsam mit mehreren Spielern auf mehreren Computern über das Netzwerk spielt.</a:t>
            </a:r>
          </a:p>
          <a:p>
            <a:pPr/>
          </a:p>
          <a:p>
            <a:pPr/>
            <a:r>
              <a:t>Über eine Programmierschnittstelle kann man außerdem mit Code auf die 3D-Welt Einfluss nehmen und z.B. ein Haus in Minecraft bauen und mit einem MakeyMakey-Taster darin das Licht an- und ausschalten.</a:t>
            </a:r>
          </a:p>
          <a:p>
            <a:pPr/>
          </a:p>
          <a:p>
            <a:pPr/>
            <a:r>
              <a:t>[1] https://www.minecraft.net/de-de/store/</a:t>
            </a:r>
          </a:p>
          <a:p>
            <a:pPr/>
            <a:r>
              <a:t>[2] https://opensource.com/alternatives/minecraft</a:t>
            </a: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5A8AAHAKAABlJQAA3yIAABAAAAAmAAAACAAAAP//////////"/>
              </a:ext>
            </a:extLst>
          </p:cNvPicPr>
          <p:nvPr/>
        </p:nvPicPr>
        <p:blipFill>
          <a:blip r:embed="rId2"/>
          <a:stretch>
            <a:fillRect/>
          </a:stretch>
        </p:blipFill>
        <p:spPr>
          <a:xfrm>
            <a:off x="2583180" y="1696720"/>
            <a:ext cx="3495675" cy="3971925"/>
          </a:xfrm>
          <a:prstGeom prst="rect">
            <a:avLst/>
          </a:prstGeom>
          <a:noFill/>
          <a:ln>
            <a:noFill/>
          </a:ln>
          <a:effectLst/>
        </p:spPr>
      </p:pic>
    </p:spTree>
  </p:cSld>
  <p:clrMapOvr>
    <a:masterClrMapping/>
  </p:clrMapOvr>
  <p:timing>
    <p:tnLst>
      <p:par>
        <p:cTn id="1" dur="indefinite" restart="never" nodeType="tmRoot"/>
      </p:par>
    </p:tnLst>
  </p:timing>
</p:sld>
</file>

<file path=ppt/slides/slide40.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4gAAAGgIAAD5NQAABB4AABAAAAAmAAAACAAAAP//////////"/>
              </a:ext>
            </a:extLst>
          </p:cNvPicPr>
          <p:nvPr/>
        </p:nvPicPr>
        <p:blipFill>
          <a:blip r:embed="rId2"/>
          <a:stretch>
            <a:fillRect/>
          </a:stretch>
        </p:blipFill>
        <p:spPr>
          <a:xfrm>
            <a:off x="143510" y="1366520"/>
            <a:ext cx="8630285" cy="3512820"/>
          </a:xfrm>
          <a:prstGeom prst="rect">
            <a:avLst/>
          </a:prstGeom>
          <a:noFill/>
          <a:ln>
            <a:noFill/>
          </a:ln>
          <a:effectLst/>
        </p:spPr>
      </p:pic>
    </p:spTree>
  </p:cSld>
  <p:clrMapOvr>
    <a:masterClrMapping/>
  </p:clrMapOvr>
  <p:timing>
    <p:tnLst>
      <p:par>
        <p:cTn id="1" dur="indefinite" restart="never" nodeType="tmRoot"/>
      </p:par>
    </p:tnLst>
  </p:timing>
</p:sld>
</file>

<file path=ppt/slides/slide41.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INOr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AQBwAAEAAAACYAAAAIAAAAfXD///////8="/>
              </a:ext>
            </a:extLst>
          </p:cNvSpPr>
          <p:nvPr>
            <p:ph type="title"/>
          </p:nvPr>
        </p:nvSpPr>
        <p:spPr>
          <a:xfrm>
            <a:off x="457200" y="274320"/>
            <a:ext cx="8229600" cy="873760"/>
          </a:xfrm>
          <a:noFill/>
          <a:ln>
            <a:noFill/>
          </a:ln>
          <a:effectLst/>
        </p:spPr>
        <p:txBody>
          <a:bodyPr vert="horz" wrap="square" numCol="1" spcCol="215900" anchor="ctr">
            <a:prstTxWarp prst="textNoShape">
              <a:avLst/>
            </a:prstTxWarp>
          </a:bodyPr>
          <a:lstStyle/>
          <a:p>
            <a:pPr/>
            <a:r>
              <a:t>Robotik für Kinder</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NwIAAD/fwAA/38AAAAAAAAJAAAABAAAABBnyv8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1AgAAEs2AABJJwAAEAAAACYAAAAIAAAA//////////8="/>
              </a:ext>
            </a:extLst>
          </p:cNvSpPr>
          <p:nvPr/>
        </p:nvSpPr>
        <p:spPr>
          <a:xfrm>
            <a:off x="502285" y="1435100"/>
            <a:ext cx="8323580" cy="4951095"/>
          </a:xfrm>
          <a:prstGeom prst="rect">
            <a:avLst/>
          </a:prstGeom>
          <a:noFill/>
          <a:ln>
            <a:noFill/>
          </a:ln>
          <a:effectLst/>
        </p:spPr>
        <p:txBody>
          <a:bodyPr vert="horz" wrap="square" numCol="1" spcCol="215900" anchor="t"/>
          <a:lstStyle/>
          <a:p>
            <a:pPr/>
            <a:r>
              <a:t>Es gibt diverse Robotik-Sets, die damit werben, dass sie besonders pädagogisch wertvoll seien. Selbst ausprobiert habe ich u.a. Dash [1] und Ozobot [2], die beide sehr gute, aber in sich geschlossene Geräte mit begrenzten Möglichkeiten sind.</a:t>
            </a:r>
          </a:p>
          <a:p>
            <a:pPr/>
          </a:p>
          <a:p>
            <a:pPr/>
            <a:r>
              <a:t>Meine Kinder wurden am meisten von Lego Boost [3] gepackt, obwohl auch hier die Kinder entlang klarer Leitplanken geführt werden. Es gibt Enthusiasten, die an Legos Grenzen vorbei programmieren [4].</a:t>
            </a:r>
          </a:p>
          <a:p>
            <a:pPr/>
          </a:p>
          <a:p>
            <a:pPr/>
            <a:r>
              <a:t>Große Robotik-Projekte sind dann erst mit Lego Mindstorms [5] richtig möglich, aber Lego Mindstorms wird sehr schnell sehr teuer. Hier gibt es eine weltweite Community und sogar eine Olympiade von Schülerteams mit einem Hamburger Team [6] [7].</a:t>
            </a:r>
          </a:p>
          <a:p>
            <a:pPr/>
          </a:p>
          <a:p>
            <a:pPr/>
            <a:r>
              <a:t>[1] https://www.makewonder.de/dash/</a:t>
            </a:r>
          </a:p>
          <a:p>
            <a:pPr/>
            <a:r>
              <a:t>[2] https://ozobot-deutschland.de/</a:t>
            </a:r>
          </a:p>
          <a:p>
            <a:pPr/>
            <a:r>
              <a:t>[3] https://www.lego.com/de-de/kids/boost</a:t>
            </a:r>
          </a:p>
          <a:p>
            <a:pPr/>
            <a:r>
              <a:t>[4] https://github.com/undera/pylgbst</a:t>
            </a:r>
          </a:p>
          <a:p>
            <a:pPr/>
            <a:r>
              <a:t>[5] https://www.lego.com/de-de/kids/videos/mindstorms</a:t>
            </a:r>
          </a:p>
          <a:p>
            <a:pPr/>
            <a:r>
              <a:t>[6] https://www.first-lego-league.org/de/saison/wettbewerbe.html</a:t>
            </a:r>
          </a:p>
          <a:p>
            <a:pPr/>
            <a:r>
              <a:t>[7] https://www.youtube.com/watch?v=9f6aG5o9bvc</a:t>
            </a:r>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F4GAABAOAAA2B0AABAAAAAmAAAACAAAAP//////////"/>
              </a:ext>
            </a:extLst>
          </p:cNvPicPr>
          <p:nvPr/>
        </p:nvPicPr>
        <p:blipFill>
          <a:blip r:embed="rId2"/>
          <a:stretch>
            <a:fillRect/>
          </a:stretch>
        </p:blipFill>
        <p:spPr>
          <a:xfrm>
            <a:off x="123825" y="1035050"/>
            <a:ext cx="9020175" cy="3816350"/>
          </a:xfrm>
          <a:prstGeom prst="rect">
            <a:avLst/>
          </a:prstGeom>
          <a:noFill/>
          <a:ln>
            <a:noFill/>
          </a:ln>
          <a:effectLst/>
        </p:spPr>
      </p:pic>
    </p:spTree>
  </p:cSld>
  <p:clrMapOvr>
    <a:masterClrMapping/>
  </p:clrMapOvr>
  <p:timing>
    <p:tnLst>
      <p:par>
        <p:cTn id="1" dur="indefinite" restart="never" nodeType="tmRoot"/>
      </p:par>
    </p:tnLst>
  </p:timing>
</p:sld>
</file>

<file path=ppt/slides/slide43.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INOr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k9dgJ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LQAAAFkBAABtOAAAMycAABAAAAAmAAAACAAAAP//////////"/>
              </a:ext>
            </a:extLst>
          </p:cNvPicPr>
          <p:nvPr/>
        </p:nvPicPr>
        <p:blipFill>
          <a:blip r:embed="rId2"/>
          <a:stretch>
            <a:fillRect/>
          </a:stretch>
        </p:blipFill>
        <p:spPr>
          <a:xfrm>
            <a:off x="28575" y="219075"/>
            <a:ext cx="9144000" cy="6153150"/>
          </a:xfrm>
          <a:prstGeom prst="rect">
            <a:avLst/>
          </a:prstGeom>
          <a:noFill/>
          <a:ln>
            <a:noFill/>
          </a:ln>
          <a:effectLst/>
        </p:spPr>
      </p:pic>
    </p:spTree>
  </p:cSld>
  <p:clrMapOvr>
    <a:masterClrMapping/>
  </p:clrMapOvr>
  <p:timing>
    <p:tnLst>
      <p:par>
        <p:cTn id="1" dur="indefinite" restart="never" nodeType="tmRoot"/>
      </p:par>
    </p:tnLst>
  </p:timing>
</p:sld>
</file>

<file path=ppt/slides/slide5.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QEAAHA1AADCIwAAEAAAACYAAAAIAAAAfXD///////8="/>
              </a:ext>
            </a:extLst>
          </p:cNvSpPr>
          <p:nvPr>
            <p:ph type="title"/>
          </p:nvPr>
        </p:nvSpPr>
        <p:spPr>
          <a:xfrm>
            <a:off x="457200" y="274955"/>
            <a:ext cx="8229600" cy="5537835"/>
          </a:xfrm>
          <a:noFill/>
          <a:ln>
            <a:noFill/>
          </a:ln>
          <a:effectLst/>
        </p:spPr>
        <p:txBody>
          <a:bodyPr vert="horz" wrap="square" numCol="1" spcCol="215900" anchor="ctr">
            <a:prstTxWarp prst="textNoShape">
              <a:avLst/>
            </a:prstTxWarp>
          </a:bodyPr>
          <a:lstStyle/>
          <a:p>
            <a:pPr/>
            <a:r>
              <a:t>Wo soll ich anfangen ?</a:t>
            </a:r>
          </a:p>
          <a:p>
            <a:pPr/>
          </a:p>
          <a:p>
            <a:pPr/>
            <a:r>
              <a:t>Wo kann ich hilfe finden?</a:t>
            </a:r>
          </a:p>
          <a:p>
            <a:pPr/>
          </a:p>
          <a:p>
            <a:pPr/>
            <a:r>
              <a:t>Was sind all diese Namen?</a:t>
            </a:r>
          </a:p>
        </p:txBody>
      </p:sp>
    </p:spTree>
  </p:cSld>
  <p:clrMapOvr>
    <a:masterClrMapping/>
  </p:clrMapOvr>
  <p:timing>
    <p:tnLst>
      <p:par>
        <p:cTn id="1" dur="indefinite" restart="never" nodeType="tmRoot"/>
      </p:par>
    </p:tnLst>
  </p:timing>
</p:sld>
</file>

<file path=ppt/slides/slide6.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Bnyv8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rwEAAHA1AACBBwAAAAAAACYAAAAIAAAAAQAAAAAAAAA="/>
              </a:ext>
            </a:extLst>
          </p:cNvSpPr>
          <p:nvPr>
            <p:ph type="title"/>
          </p:nvPr>
        </p:nvSpPr>
        <p:spPr>
          <a:xfrm>
            <a:off x="457200" y="273685"/>
            <a:ext cx="8229600" cy="946150"/>
          </a:xfrm>
        </p:spPr>
        <p:txBody>
          <a:bodyPr/>
          <a:lstStyle/>
          <a:p>
            <a:pPr/>
            <a:r>
              <a:t>Hilfe/Materialien</a:t>
            </a:r>
          </a:p>
        </p:txBody>
      </p:sp>
      <p:sp>
        <p:nvSpPr>
          <p:cNvPr id="3" name="Textbox1"/>
          <p:cNvSpPr txBox="1">
            <a:extLst>
              <a:ext uri="smNativeData">
                <pr:smNativeData xmlns:pr="smNativeData" val="SMDATA_13_x6nxXhMAAAAlAAAAEg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QeAAD/fwAA/38AAAAAAAAJAAAABAAAABBnyv8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1AgAAEs2AAANKQAAAAAAACYAAAAIAAAA//////////8="/>
              </a:ext>
            </a:extLst>
          </p:cNvSpPr>
          <p:nvPr/>
        </p:nvSpPr>
        <p:spPr>
          <a:xfrm>
            <a:off x="502285" y="1435100"/>
            <a:ext cx="8323580" cy="5238115"/>
          </a:xfrm>
          <a:prstGeom prst="rect">
            <a:avLst/>
          </a:prstGeom>
          <a:noFill/>
          <a:ln>
            <a:noFill/>
          </a:ln>
          <a:effectLst/>
        </p:spPr>
        <p:txBody>
          <a:bodyPr vert="horz" wrap="square" numCol="1" spcCol="215900" anchor="t"/>
          <a:lstStyle/>
          <a:p>
            <a:pPr>
              <a:defRPr u="sng">
                <a:solidFill>
                  <a:schemeClr val="hlink"/>
                </a:solidFill>
                <a:hlinkClick r:id="rId2"/>
              </a:defRPr>
            </a:pPr>
            <a:r>
              <a:rPr>
                <a:hlinkClick r:id="rId2"/>
              </a:rPr>
              <a:t>https://www.roberta-home.de/lehrkraefte </a:t>
            </a:r>
            <a:endParaRPr>
              <a:hlinkClick r:id="rId2"/>
            </a:endParaRPr>
          </a:p>
          <a:p>
            <a:pPr/>
            <a:r>
              <a:t> </a:t>
            </a:r>
          </a:p>
          <a:p>
            <a:pPr/>
          </a:p>
          <a:p>
            <a:pPr>
              <a:defRPr u="sng">
                <a:solidFill>
                  <a:schemeClr val="hlink"/>
                </a:solidFill>
                <a:hlinkClick r:id="rId3"/>
              </a:defRPr>
            </a:pPr>
            <a:r>
              <a:rPr>
                <a:hlinkClick r:id="rId3"/>
              </a:rPr>
              <a:t>https://appcamps.de/</a:t>
            </a:r>
            <a:endParaRPr>
              <a:hlinkClick r:id="rId3"/>
            </a:endParaRPr>
          </a:p>
          <a:p>
            <a:pPr/>
          </a:p>
          <a:p>
            <a:pPr/>
          </a:p>
          <a:p>
            <a:pPr>
              <a:defRPr u="sng">
                <a:solidFill>
                  <a:schemeClr val="hlink"/>
                </a:solidFill>
                <a:hlinkClick r:id="rId4"/>
              </a:defRPr>
            </a:pPr>
            <a:r>
              <a:rPr>
                <a:hlinkClick r:id="rId4"/>
              </a:rPr>
              <a:t>https://www.haus-der-kleinen-forscher.de/de/fortbildungen/bildungsangebot/fortbildungen-vor-ort/informatik-entdecken/</a:t>
            </a: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r>
              <a:rPr>
                <a:hlinkClick r:id="rId4"/>
              </a:rPr>
              <a:t>https://edublocks.org/</a:t>
            </a: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endParaRPr>
              <a:hlinkClick r:id="rId4"/>
            </a:endParaRPr>
          </a:p>
          <a:p>
            <a:pPr>
              <a:defRPr u="sng">
                <a:solidFill>
                  <a:schemeClr val="hlink"/>
                </a:solidFill>
                <a:hlinkClick r:id="rId4"/>
              </a:defRPr>
            </a:pPr>
            <a:endParaRPr>
              <a:hlinkClick r:id="rId4"/>
            </a:endParaRPr>
          </a:p>
          <a:p>
            <a:pPr/>
          </a:p>
          <a:p>
            <a:pP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wwAAAMMAAADKNwAAMiQAABAAAAAmAAAACAAAAP//////////"/>
              </a:ext>
            </a:extLst>
          </p:cNvPicPr>
          <p:nvPr/>
        </p:nvPicPr>
        <p:blipFill>
          <a:blip r:embed="rId2"/>
          <a:stretch>
            <a:fillRect/>
          </a:stretch>
        </p:blipFill>
        <p:spPr>
          <a:xfrm>
            <a:off x="123825" y="123825"/>
            <a:ext cx="8945245" cy="5760085"/>
          </a:xfrm>
          <a:prstGeom prst="rect">
            <a:avLst/>
          </a:prstGeom>
          <a:noFill/>
          <a:ln>
            <a:noFill/>
          </a:ln>
          <a:effectLst/>
        </p:spPr>
      </p:pic>
    </p:spTree>
  </p:cSld>
  <p:clrMapOvr>
    <a:masterClrMapping/>
  </p:clrMapOvr>
  <p:timing>
    <p:tnLst>
      <p:par>
        <p:cTn id="1" dur="indefinite" restart="never" nodeType="tmRoot"/>
      </p:par>
    </p:tnLst>
  </p:timing>
</p:sld>
</file>

<file path=ppt/slides/slide8.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r>
              <a:t>Let’s try ...</a:t>
            </a: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AAAACELAAB+NwAAhSUAABAAAAAmAAAACAAAAP//////////"/>
              </a:ext>
            </a:extLst>
          </p:cNvPicPr>
          <p:nvPr/>
        </p:nvPicPr>
        <p:blipFill>
          <a:blip r:embed="rId2"/>
          <a:stretch>
            <a:fillRect/>
          </a:stretch>
        </p:blipFill>
        <p:spPr>
          <a:xfrm>
            <a:off x="0" y="1809115"/>
            <a:ext cx="9020810" cy="4290060"/>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p="http://schemas.openxmlformats.org/presentationml/2006/main" xmlns:p14="http://schemas.microsoft.com/office/powerpoint/2010/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val="SMDATA_13_x6nxXh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vEY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fHD///////8="/>
              </a:ext>
            </a:extLst>
          </p:cNvSpPr>
          <p:nvPr>
            <p:ph type="title"/>
          </p:nvPr>
        </p:nvSpPr>
        <p:spPr>
          <a:noFill/>
          <a:ln>
            <a:noFill/>
          </a:ln>
          <a:effectLst/>
        </p:spPr>
        <p:txBody>
          <a:bodyPr vert="horz" wrap="square" numCol="1" spcCol="215900" anchor="ctr">
            <a:prstTxWarp prst="textNoShape">
              <a:avLst/>
            </a:prstTxWarp>
          </a:bodyPr>
          <a:lstStyle/>
          <a:p>
            <a:pPr/>
          </a:p>
        </p:txBody>
      </p:sp>
      <p:pic>
        <p:nvPicPr>
          <p:cNvPr id="3" name="Picture1"/>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k9TAI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HAAAAHEAAADxOAAAzBQAABAAAAAmAAAACAAAAP//////////"/>
              </a:ext>
            </a:extLst>
          </p:cNvPicPr>
          <p:nvPr/>
        </p:nvPicPr>
        <p:blipFill>
          <a:blip r:embed="rId2"/>
          <a:stretch>
            <a:fillRect/>
          </a:stretch>
        </p:blipFill>
        <p:spPr>
          <a:xfrm>
            <a:off x="17780" y="71755"/>
            <a:ext cx="9238615" cy="3308985"/>
          </a:xfrm>
          <a:prstGeom prst="rect">
            <a:avLst/>
          </a:prstGeom>
          <a:noFill/>
          <a:ln>
            <a:noFill/>
          </a:ln>
          <a:effectLst/>
        </p:spPr>
      </p:pic>
      <p:pic>
        <p:nvPicPr>
          <p:cNvPr id="4" name="Picture2"/>
          <p:cNvPicPr>
            <a:picLocks noChangeAspect="1"/>
            <a:extLst>
              <a:ext uri="smNativeData">
                <pr:smNativeData xmlns:pr="smNativeData" val="SMDATA_15_x6nxXh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Je/c5Dt1gdAHgAAAGgAAAAAAAAAAAAAAAAAAAAAAAAAAAAAABAnAAAQJwAAAAAAAAAAAAAAAAAAAAAAAAAAAAAAAAAAAAAAAAAAAAAUAAAAAAAAAMDA/wAAAAAAZAAAADIAAAAAAAAAZAAAAAAAAAB/f38ACgAAAB8AAABUAAAAu+DjBf///wEAAAAAAAAAAAAAAAAAAAAAAAAAAAAAAAAAAAAAAAAAAAAAAAJ/f38AgICAA8zMzADAwP8Af39/AAAAAAAAAAAAAAAAAP///wAAAAAAIQAAABgAAAAUAAAAAAAAAHgXAACgOAAAnCgAABAAAAAmAAAACAAAAP//////////"/>
              </a:ext>
            </a:extLst>
          </p:cNvPicPr>
          <p:nvPr/>
        </p:nvPicPr>
        <p:blipFill>
          <a:blip r:embed="rId3"/>
          <a:stretch>
            <a:fillRect/>
          </a:stretch>
        </p:blipFill>
        <p:spPr>
          <a:xfrm>
            <a:off x="0" y="3815080"/>
            <a:ext cx="9204960" cy="2786380"/>
          </a:xfrm>
          <a:prstGeom prst="rect">
            <a:avLst/>
          </a:prstGeom>
          <a:noFill/>
          <a:ln>
            <a:noFill/>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969696"/>
        </a:lt2>
        <a:accent1>
          <a:srgbClr val="FBDF53"/>
        </a:accent1>
        <a:accent2>
          <a:srgbClr val="FF9966"/>
        </a:accent2>
        <a:accent3>
          <a:srgbClr val="DF7986"/>
        </a:accent3>
        <a:accent4>
          <a:srgbClr val="BF59A6"/>
        </a:accent4>
        <a:accent5>
          <a:srgbClr val="9F39C6"/>
        </a:accent5>
        <a:accent6>
          <a:srgbClr val="7F19E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DEF6F1"/>
        </a:lt1>
        <a:dk2>
          <a:srgbClr val="000000"/>
        </a:dk2>
        <a:lt2>
          <a:srgbClr val="969696"/>
        </a:lt2>
        <a:accent1>
          <a:srgbClr val="FFFFFF"/>
        </a:accent1>
        <a:accent2>
          <a:srgbClr val="8DC6FF"/>
        </a:accent2>
        <a:accent3>
          <a:srgbClr val="6DA6DF"/>
        </a:accent3>
        <a:accent4>
          <a:srgbClr val="4D86BF"/>
        </a:accent4>
        <a:accent5>
          <a:srgbClr val="2D669F"/>
        </a:accent5>
        <a:accent6>
          <a:srgbClr val="0D467F"/>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D9"/>
        </a:lt1>
        <a:dk2>
          <a:srgbClr val="000000"/>
        </a:dk2>
        <a:lt2>
          <a:srgbClr val="777777"/>
        </a:lt2>
        <a:accent1>
          <a:srgbClr val="FFFFF7"/>
        </a:accent1>
        <a:accent2>
          <a:srgbClr val="33CCCC"/>
        </a:accent2>
        <a:accent3>
          <a:srgbClr val="53ACAC"/>
        </a:accent3>
        <a:accent4>
          <a:srgbClr val="738C8C"/>
        </a:accent4>
        <a:accent5>
          <a:srgbClr val="936C6C"/>
        </a:accent5>
        <a:accent6>
          <a:srgbClr val="B34C4C"/>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8080"/>
        </a:lt1>
        <a:dk2>
          <a:srgbClr val="FFFF99"/>
        </a:dk2>
        <a:lt2>
          <a:srgbClr val="005A58"/>
        </a:lt2>
        <a:accent1>
          <a:srgbClr val="006462"/>
        </a:accent1>
        <a:accent2>
          <a:srgbClr val="6D6FC7"/>
        </a:accent2>
        <a:accent3>
          <a:srgbClr val="6D8FA7"/>
        </a:accent3>
        <a:accent4>
          <a:srgbClr val="8DAF87"/>
        </a:accent4>
        <a:accent5>
          <a:srgbClr val="ADCF67"/>
        </a:accent5>
        <a:accent6>
          <a:srgbClr val="CDEF47"/>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Presentation 7">
        <a:dk1>
          <a:srgbClr val="FFFFFF"/>
        </a:dk1>
        <a:lt1>
          <a:srgbClr val="800000"/>
        </a:lt1>
        <a:dk2>
          <a:srgbClr val="DFD293"/>
        </a:dk2>
        <a:lt2>
          <a:srgbClr val="5C1F00"/>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99"/>
        </a:lt1>
        <a:dk2>
          <a:srgbClr val="CCFFFF"/>
        </a:dk2>
        <a:lt2>
          <a:srgbClr val="003366"/>
        </a:lt2>
        <a:accent1>
          <a:srgbClr val="3366CC"/>
        </a:accent1>
        <a:accent2>
          <a:srgbClr val="00B000"/>
        </a:accent2>
        <a:accent3>
          <a:srgbClr val="209020"/>
        </a:accent3>
        <a:accent4>
          <a:srgbClr val="407040"/>
        </a:accent4>
        <a:accent5>
          <a:srgbClr val="605060"/>
        </a:accent5>
        <a:accent6>
          <a:srgbClr val="80308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Presentation 9">
        <a:dk1>
          <a:srgbClr val="FFFFFF"/>
        </a:dk1>
        <a:lt1>
          <a:srgbClr val="000000"/>
        </a:lt1>
        <a:dk2>
          <a:srgbClr val="E3EBF1"/>
        </a:dk2>
        <a:lt2>
          <a:srgbClr val="336699"/>
        </a:lt2>
        <a:accent1>
          <a:srgbClr val="003399"/>
        </a:accent1>
        <a:accent2>
          <a:srgbClr val="468A4B"/>
        </a:accent2>
        <a:accent3>
          <a:srgbClr val="666A6B"/>
        </a:accent3>
        <a:accent4>
          <a:srgbClr val="864A8B"/>
        </a:accent4>
        <a:accent5>
          <a:srgbClr val="A62AAB"/>
        </a:accent5>
        <a:accent6>
          <a:srgbClr val="C60ACB"/>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686B5D"/>
        </a:lt1>
        <a:dk2>
          <a:srgbClr val="D1D1CB"/>
        </a:dk2>
        <a:lt2>
          <a:srgbClr val="777777"/>
        </a:lt2>
        <a:accent1>
          <a:srgbClr val="909082"/>
        </a:accent1>
        <a:accent2>
          <a:srgbClr val="809EA8"/>
        </a:accent2>
        <a:accent3>
          <a:srgbClr val="A07E88"/>
        </a:accent3>
        <a:accent4>
          <a:srgbClr val="C05E68"/>
        </a:accent4>
        <a:accent5>
          <a:srgbClr val="E03E48"/>
        </a:accent5>
        <a:accent6>
          <a:srgbClr val="FF1E28"/>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Presentation 11">
        <a:dk1>
          <a:srgbClr val="FFFFFF"/>
        </a:dk1>
        <a:lt1>
          <a:srgbClr val="666699"/>
        </a:lt1>
        <a:dk2>
          <a:srgbClr val="FFFFFF"/>
        </a:dk2>
        <a:lt2>
          <a:srgbClr val="3E3E5C"/>
        </a:lt2>
        <a:accent1>
          <a:srgbClr val="60597B"/>
        </a:accent1>
        <a:accent2>
          <a:srgbClr val="6666FF"/>
        </a:accent2>
        <a:accent3>
          <a:srgbClr val="8686DF"/>
        </a:accent3>
        <a:accent4>
          <a:srgbClr val="A6A6BF"/>
        </a:accent4>
        <a:accent5>
          <a:srgbClr val="C6C69F"/>
        </a:accent5>
        <a:accent6>
          <a:srgbClr val="E6E67F"/>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Presentation 12">
        <a:dk1>
          <a:srgbClr val="FFFFFF"/>
        </a:dk1>
        <a:lt1>
          <a:srgbClr val="523E26"/>
        </a:lt1>
        <a:dk2>
          <a:srgbClr val="DFC08D"/>
        </a:dk2>
        <a:lt2>
          <a:srgbClr val="2D2015"/>
        </a:lt2>
        <a:accent1>
          <a:srgbClr val="8C7B70"/>
        </a:accent1>
        <a:accent2>
          <a:srgbClr val="8F5F2F"/>
        </a:accent2>
        <a:accent3>
          <a:srgbClr val="8F7F4F"/>
        </a:accent3>
        <a:accent4>
          <a:srgbClr val="6F9F6F"/>
        </a:accent4>
        <a:accent5>
          <a:srgbClr val="4FBF8F"/>
        </a:accent5>
        <a:accent6>
          <a:srgbClr val="2FDFAF"/>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rao003new</cp:lastModifiedBy>
  <cp:revision>0</cp:revision>
  <dcterms:created xsi:type="dcterms:W3CDTF">2019-10-24T10:46:49Z</dcterms:created>
  <dcterms:modified xsi:type="dcterms:W3CDTF">2020-06-23T07:05:43Z</dcterms:modified>
</cp:coreProperties>
</file>